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00" r:id="rId1"/>
  </p:sldMasterIdLst>
  <p:notesMasterIdLst>
    <p:notesMasterId r:id="rId65"/>
  </p:notesMasterIdLst>
  <p:sldIdLst>
    <p:sldId id="256" r:id="rId2"/>
    <p:sldId id="415" r:id="rId3"/>
    <p:sldId id="509" r:id="rId4"/>
    <p:sldId id="538" r:id="rId5"/>
    <p:sldId id="511" r:id="rId6"/>
    <p:sldId id="513" r:id="rId7"/>
    <p:sldId id="514" r:id="rId8"/>
    <p:sldId id="541" r:id="rId9"/>
    <p:sldId id="519" r:id="rId10"/>
    <p:sldId id="520" r:id="rId11"/>
    <p:sldId id="420" r:id="rId12"/>
    <p:sldId id="258" r:id="rId13"/>
    <p:sldId id="417" r:id="rId14"/>
    <p:sldId id="423" r:id="rId15"/>
    <p:sldId id="429" r:id="rId16"/>
    <p:sldId id="427" r:id="rId17"/>
    <p:sldId id="428" r:id="rId18"/>
    <p:sldId id="462" r:id="rId19"/>
    <p:sldId id="433" r:id="rId20"/>
    <p:sldId id="487" r:id="rId21"/>
    <p:sldId id="492" r:id="rId22"/>
    <p:sldId id="432" r:id="rId23"/>
    <p:sldId id="434" r:id="rId24"/>
    <p:sldId id="450" r:id="rId25"/>
    <p:sldId id="439" r:id="rId26"/>
    <p:sldId id="446" r:id="rId27"/>
    <p:sldId id="493" r:id="rId28"/>
    <p:sldId id="438" r:id="rId29"/>
    <p:sldId id="494" r:id="rId30"/>
    <p:sldId id="440" r:id="rId31"/>
    <p:sldId id="521" r:id="rId32"/>
    <p:sldId id="539" r:id="rId33"/>
    <p:sldId id="524" r:id="rId34"/>
    <p:sldId id="525" r:id="rId35"/>
    <p:sldId id="526" r:id="rId36"/>
    <p:sldId id="530" r:id="rId37"/>
    <p:sldId id="531" r:id="rId38"/>
    <p:sldId id="527" r:id="rId39"/>
    <p:sldId id="540" r:id="rId40"/>
    <p:sldId id="528" r:id="rId41"/>
    <p:sldId id="529" r:id="rId42"/>
    <p:sldId id="452" r:id="rId43"/>
    <p:sldId id="451" r:id="rId44"/>
    <p:sldId id="455" r:id="rId45"/>
    <p:sldId id="458" r:id="rId46"/>
    <p:sldId id="490" r:id="rId47"/>
    <p:sldId id="491" r:id="rId48"/>
    <p:sldId id="495" r:id="rId49"/>
    <p:sldId id="496" r:id="rId50"/>
    <p:sldId id="532" r:id="rId51"/>
    <p:sldId id="459" r:id="rId52"/>
    <p:sldId id="497" r:id="rId53"/>
    <p:sldId id="542" r:id="rId54"/>
    <p:sldId id="475" r:id="rId55"/>
    <p:sldId id="503" r:id="rId56"/>
    <p:sldId id="476" r:id="rId57"/>
    <p:sldId id="507" r:id="rId58"/>
    <p:sldId id="508" r:id="rId59"/>
    <p:sldId id="533" r:id="rId60"/>
    <p:sldId id="465" r:id="rId61"/>
    <p:sldId id="466" r:id="rId62"/>
    <p:sldId id="506" r:id="rId63"/>
    <p:sldId id="48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600"/>
    <a:srgbClr val="293134"/>
    <a:srgbClr val="F2F2F2"/>
    <a:srgbClr val="793C00"/>
    <a:srgbClr val="007900"/>
    <a:srgbClr val="0000F2"/>
    <a:srgbClr val="0000B6"/>
    <a:srgbClr val="000079"/>
    <a:srgbClr val="003C00"/>
    <a:srgbClr val="F2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5"/>
    <p:restoredTop sz="83173"/>
  </p:normalViewPr>
  <p:slideViewPr>
    <p:cSldViewPr snapToGrid="0" snapToObjects="1">
      <p:cViewPr>
        <p:scale>
          <a:sx n="87" d="100"/>
          <a:sy n="87" d="100"/>
        </p:scale>
        <p:origin x="14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3DCB8-6B11-6747-9F97-E35D32090C45}" type="datetimeFigureOut">
              <a:rPr lang="en-US" smtClean="0"/>
              <a:t>11/12/18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0F598-A22E-7A43-80A6-2BB2A4071D6C}" type="slidenum">
              <a:rPr lang="en-US" smtClean="0"/>
              <a:t>‹#›</a:t>
            </a:fld>
            <a:endParaRPr lang="en-US"/>
          </a:p>
        </p:txBody>
      </p:sp>
    </p:spTree>
    <p:extLst>
      <p:ext uri="{BB962C8B-B14F-4D97-AF65-F5344CB8AC3E}">
        <p14:creationId xmlns:p14="http://schemas.microsoft.com/office/powerpoint/2010/main" val="184739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00F598-A22E-7A43-80A6-2BB2A4071D6C}" type="slidenum">
              <a:rPr lang="en-US" smtClean="0"/>
              <a:t>1</a:t>
            </a:fld>
            <a:endParaRPr lang="en-US"/>
          </a:p>
        </p:txBody>
      </p:sp>
    </p:spTree>
    <p:extLst>
      <p:ext uri="{BB962C8B-B14F-4D97-AF65-F5344CB8AC3E}">
        <p14:creationId xmlns:p14="http://schemas.microsoft.com/office/powerpoint/2010/main" val="51814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19</a:t>
            </a:fld>
            <a:endParaRPr lang="en-US"/>
          </a:p>
        </p:txBody>
      </p:sp>
    </p:spTree>
    <p:extLst>
      <p:ext uri="{BB962C8B-B14F-4D97-AF65-F5344CB8AC3E}">
        <p14:creationId xmlns:p14="http://schemas.microsoft.com/office/powerpoint/2010/main" val="119677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21</a:t>
            </a:fld>
            <a:endParaRPr lang="en-US"/>
          </a:p>
        </p:txBody>
      </p:sp>
    </p:spTree>
    <p:extLst>
      <p:ext uri="{BB962C8B-B14F-4D97-AF65-F5344CB8AC3E}">
        <p14:creationId xmlns:p14="http://schemas.microsoft.com/office/powerpoint/2010/main" val="905689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24</a:t>
            </a:fld>
            <a:endParaRPr lang="en-US"/>
          </a:p>
        </p:txBody>
      </p:sp>
    </p:spTree>
    <p:extLst>
      <p:ext uri="{BB962C8B-B14F-4D97-AF65-F5344CB8AC3E}">
        <p14:creationId xmlns:p14="http://schemas.microsoft.com/office/powerpoint/2010/main" val="1010420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far off from ”real” pattern matching </a:t>
            </a:r>
            <a:r>
              <a:rPr lang="mr-IN" dirty="0" smtClean="0"/>
              <a:t>–</a:t>
            </a:r>
            <a:r>
              <a:rPr lang="en-US" dirty="0" smtClean="0"/>
              <a:t> but: no </a:t>
            </a:r>
            <a:r>
              <a:rPr lang="en-US" dirty="0" err="1" smtClean="0"/>
              <a:t>destructuring</a:t>
            </a:r>
            <a:r>
              <a:rPr lang="en-US" dirty="0" smtClean="0"/>
              <a:t>, limited to variants..</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26</a:t>
            </a:fld>
            <a:endParaRPr lang="en-US"/>
          </a:p>
        </p:txBody>
      </p:sp>
    </p:spTree>
    <p:extLst>
      <p:ext uri="{BB962C8B-B14F-4D97-AF65-F5344CB8AC3E}">
        <p14:creationId xmlns:p14="http://schemas.microsoft.com/office/powerpoint/2010/main" val="38662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Ableton, we have our own library „estd” which provides std</a:t>
            </a:r>
            <a:r>
              <a:rPr lang="pl-PL" baseline="0" dirty="0"/>
              <a:t> library features from newer standards to older compilers, and we have an implementation of variant for C++ 11 and 14 in it.</a:t>
            </a:r>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28</a:t>
            </a:fld>
            <a:endParaRPr lang="en-US"/>
          </a:p>
        </p:txBody>
      </p:sp>
    </p:spTree>
    <p:extLst>
      <p:ext uri="{BB962C8B-B14F-4D97-AF65-F5344CB8AC3E}">
        <p14:creationId xmlns:p14="http://schemas.microsoft.com/office/powerpoint/2010/main" val="3469860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33</a:t>
            </a:fld>
            <a:endParaRPr lang="en-US"/>
          </a:p>
        </p:txBody>
      </p:sp>
    </p:spTree>
    <p:extLst>
      <p:ext uri="{BB962C8B-B14F-4D97-AF65-F5344CB8AC3E}">
        <p14:creationId xmlns:p14="http://schemas.microsoft.com/office/powerpoint/2010/main" val="95847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measurable impact on linking</a:t>
            </a:r>
            <a:r>
              <a:rPr lang="en-US" baseline="0" dirty="0" smtClean="0"/>
              <a:t> time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39</a:t>
            </a:fld>
            <a:endParaRPr lang="en-US"/>
          </a:p>
        </p:txBody>
      </p:sp>
    </p:spTree>
    <p:extLst>
      <p:ext uri="{BB962C8B-B14F-4D97-AF65-F5344CB8AC3E}">
        <p14:creationId xmlns:p14="http://schemas.microsoft.com/office/powerpoint/2010/main" val="88296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40</a:t>
            </a:fld>
            <a:endParaRPr lang="en-US"/>
          </a:p>
        </p:txBody>
      </p:sp>
    </p:spTree>
    <p:extLst>
      <p:ext uri="{BB962C8B-B14F-4D97-AF65-F5344CB8AC3E}">
        <p14:creationId xmlns:p14="http://schemas.microsoft.com/office/powerpoint/2010/main" val="109845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41</a:t>
            </a:fld>
            <a:endParaRPr lang="en-US"/>
          </a:p>
        </p:txBody>
      </p:sp>
    </p:spTree>
    <p:extLst>
      <p:ext uri="{BB962C8B-B14F-4D97-AF65-F5344CB8AC3E}">
        <p14:creationId xmlns:p14="http://schemas.microsoft.com/office/powerpoint/2010/main" val="1926760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Why is event handling a good use case? You’ll</a:t>
            </a:r>
            <a:r>
              <a:rPr lang="pl-PL" baseline="0" dirty="0"/>
              <a:t> typically distinguish between a variety of events (=switch on type), and each event will have associated data</a:t>
            </a:r>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43</a:t>
            </a:fld>
            <a:endParaRPr lang="en-US"/>
          </a:p>
        </p:txBody>
      </p:sp>
    </p:spTree>
    <p:extLst>
      <p:ext uri="{BB962C8B-B14F-4D97-AF65-F5344CB8AC3E}">
        <p14:creationId xmlns:p14="http://schemas.microsoft.com/office/powerpoint/2010/main" val="336295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https://cdn.wccftech.com/wp-content/uploads/2016/11/Horizon-Zero-Dawn-Difficulty-Settings.jpg</a:t>
            </a:r>
            <a:endParaRPr lang="pl-PL" dirty="0"/>
          </a:p>
          <a:p>
            <a:r>
              <a:rPr lang="de-DE" dirty="0"/>
              <a:t>https://image.dosgamesarchive.com/screenshots/duke2_009.png</a:t>
            </a:r>
            <a:endParaRPr lang="pl-PL" dirty="0"/>
          </a:p>
          <a:p>
            <a:r>
              <a:rPr lang="pl-PL" dirty="0"/>
              <a:t>Own</a:t>
            </a:r>
            <a:r>
              <a:rPr lang="pl-PL" baseline="0" dirty="0"/>
              <a:t> photo</a:t>
            </a:r>
          </a:p>
          <a:p>
            <a:r>
              <a:rPr lang="pl-PL" baseline="0" dirty="0"/>
              <a:t>Own photo</a:t>
            </a:r>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2</a:t>
            </a:fld>
            <a:endParaRPr lang="en-US"/>
          </a:p>
        </p:txBody>
      </p:sp>
    </p:spTree>
    <p:extLst>
      <p:ext uri="{BB962C8B-B14F-4D97-AF65-F5344CB8AC3E}">
        <p14:creationId xmlns:p14="http://schemas.microsoft.com/office/powerpoint/2010/main" val="4271465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49</a:t>
            </a:fld>
            <a:endParaRPr lang="en-US"/>
          </a:p>
        </p:txBody>
      </p:sp>
    </p:spTree>
    <p:extLst>
      <p:ext uri="{BB962C8B-B14F-4D97-AF65-F5344CB8AC3E}">
        <p14:creationId xmlns:p14="http://schemas.microsoft.com/office/powerpoint/2010/main" val="808392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measurable impact on linking</a:t>
            </a:r>
            <a:r>
              <a:rPr lang="en-US" baseline="0" dirty="0" smtClean="0"/>
              <a:t> time.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50</a:t>
            </a:fld>
            <a:endParaRPr lang="en-US"/>
          </a:p>
        </p:txBody>
      </p:sp>
    </p:spTree>
    <p:extLst>
      <p:ext uri="{BB962C8B-B14F-4D97-AF65-F5344CB8AC3E}">
        <p14:creationId xmlns:p14="http://schemas.microsoft.com/office/powerpoint/2010/main" val="619414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example, variant needs roughly 70 </a:t>
            </a:r>
            <a:r>
              <a:rPr lang="en-US" dirty="0" err="1"/>
              <a:t>ms</a:t>
            </a:r>
            <a:r>
              <a:rPr lang="en-US" dirty="0"/>
              <a:t> longer to compile</a:t>
            </a:r>
            <a:r>
              <a:rPr lang="en-US" baseline="0" dirty="0"/>
              <a:t> compared to a tagged union</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51</a:t>
            </a:fld>
            <a:endParaRPr lang="en-US"/>
          </a:p>
        </p:txBody>
      </p:sp>
    </p:spTree>
    <p:extLst>
      <p:ext uri="{BB962C8B-B14F-4D97-AF65-F5344CB8AC3E}">
        <p14:creationId xmlns:p14="http://schemas.microsoft.com/office/powerpoint/2010/main" val="133351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using an existing platform</a:t>
            </a:r>
            <a:r>
              <a:rPr lang="en-US" baseline="0" dirty="0"/>
              <a:t> abstraction layer, it’s probably not worth the effort to redefine and translate to your own events. But if you’re building your own platform abstraction library, consider using this approach for event handling.</a:t>
            </a:r>
          </a:p>
          <a:p>
            <a:endParaRPr lang="en-US" baseline="0" dirty="0"/>
          </a:p>
          <a:p>
            <a:r>
              <a:rPr lang="en-US" baseline="0" dirty="0"/>
              <a:t>Where it really shines in my opinion is “internal” event handling, i.e. events generated and consumed by your application logic.</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52</a:t>
            </a:fld>
            <a:endParaRPr lang="en-US"/>
          </a:p>
        </p:txBody>
      </p:sp>
    </p:spTree>
    <p:extLst>
      <p:ext uri="{BB962C8B-B14F-4D97-AF65-F5344CB8AC3E}">
        <p14:creationId xmlns:p14="http://schemas.microsoft.com/office/powerpoint/2010/main" val="1488748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D00F598-A22E-7A43-80A6-2BB2A4071D6C}" type="slidenum">
              <a:rPr lang="en-US" smtClean="0"/>
              <a:t>55</a:t>
            </a:fld>
            <a:endParaRPr lang="en-US"/>
          </a:p>
        </p:txBody>
      </p:sp>
    </p:spTree>
    <p:extLst>
      <p:ext uri="{BB962C8B-B14F-4D97-AF65-F5344CB8AC3E}">
        <p14:creationId xmlns:p14="http://schemas.microsoft.com/office/powerpoint/2010/main" val="3349428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63</a:t>
            </a:fld>
            <a:endParaRPr lang="en-US"/>
          </a:p>
        </p:txBody>
      </p:sp>
    </p:spTree>
    <p:extLst>
      <p:ext uri="{BB962C8B-B14F-4D97-AF65-F5344CB8AC3E}">
        <p14:creationId xmlns:p14="http://schemas.microsoft.com/office/powerpoint/2010/main" val="32993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Icon source: https://</a:t>
            </a:r>
            <a:r>
              <a:rPr lang="en-US" dirty="0" err="1" smtClean="0"/>
              <a:t>www.onlinewebfonts.com</a:t>
            </a:r>
            <a:r>
              <a:rPr lang="en-US" dirty="0" smtClean="0"/>
              <a:t>/icon/562659</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a:t>
            </a:fld>
            <a:endParaRPr lang="en-US"/>
          </a:p>
        </p:txBody>
      </p:sp>
    </p:spTree>
    <p:extLst>
      <p:ext uri="{BB962C8B-B14F-4D97-AF65-F5344CB8AC3E}">
        <p14:creationId xmlns:p14="http://schemas.microsoft.com/office/powerpoint/2010/main" val="152852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5</a:t>
            </a:fld>
            <a:endParaRPr lang="en-US"/>
          </a:p>
        </p:txBody>
      </p:sp>
    </p:spTree>
    <p:extLst>
      <p:ext uri="{BB962C8B-B14F-4D97-AF65-F5344CB8AC3E}">
        <p14:creationId xmlns:p14="http://schemas.microsoft.com/office/powerpoint/2010/main" val="1354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Objects</a:t>
            </a:r>
            <a:r>
              <a:rPr lang="en-US" baseline="0" dirty="0" smtClean="0"/>
              <a:t> to represent states, plus a way to perform the right logic corresponding to the currently active state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9</a:t>
            </a:fld>
            <a:endParaRPr lang="en-US"/>
          </a:p>
        </p:txBody>
      </p:sp>
    </p:spTree>
    <p:extLst>
      <p:ext uri="{BB962C8B-B14F-4D97-AF65-F5344CB8AC3E}">
        <p14:creationId xmlns:p14="http://schemas.microsoft.com/office/powerpoint/2010/main" val="100753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Aka </a:t>
            </a:r>
            <a:r>
              <a:rPr lang="pl-PL" dirty="0" err="1"/>
              <a:t>discriminated</a:t>
            </a:r>
            <a:r>
              <a:rPr lang="pl-PL" dirty="0"/>
              <a:t> </a:t>
            </a:r>
            <a:r>
              <a:rPr lang="pl-PL" dirty="0" err="1"/>
              <a:t>union</a:t>
            </a:r>
            <a:endParaRPr lang="pl-PL" dirty="0"/>
          </a:p>
          <a:p>
            <a:endParaRPr lang="pl-PL" dirty="0"/>
          </a:p>
          <a:p>
            <a:r>
              <a:rPr lang="pl-PL" dirty="0" err="1"/>
              <a:t>Problems</a:t>
            </a:r>
            <a:r>
              <a:rPr lang="pl-PL" dirty="0"/>
              <a:t>:</a:t>
            </a:r>
          </a:p>
          <a:p>
            <a:r>
              <a:rPr lang="pl-PL" dirty="0" err="1"/>
              <a:t>Have</a:t>
            </a:r>
            <a:r>
              <a:rPr lang="pl-PL" dirty="0"/>
              <a:t> to </a:t>
            </a:r>
            <a:r>
              <a:rPr lang="pl-PL" dirty="0" err="1"/>
              <a:t>manually</a:t>
            </a:r>
            <a:r>
              <a:rPr lang="pl-PL" dirty="0"/>
              <a:t> </a:t>
            </a:r>
            <a:r>
              <a:rPr lang="pl-PL" dirty="0" err="1"/>
              <a:t>keep</a:t>
            </a:r>
            <a:r>
              <a:rPr lang="pl-PL" dirty="0"/>
              <a:t> </a:t>
            </a:r>
            <a:r>
              <a:rPr lang="pl-PL" dirty="0" err="1"/>
              <a:t>tag</a:t>
            </a:r>
            <a:r>
              <a:rPr lang="pl-PL" dirty="0"/>
              <a:t> and </a:t>
            </a:r>
            <a:r>
              <a:rPr lang="pl-PL" dirty="0" err="1"/>
              <a:t>value</a:t>
            </a:r>
            <a:r>
              <a:rPr lang="pl-PL" dirty="0"/>
              <a:t> in </a:t>
            </a:r>
            <a:r>
              <a:rPr lang="pl-PL" dirty="0" err="1"/>
              <a:t>sync</a:t>
            </a:r>
            <a:endParaRPr lang="pl-PL" dirty="0"/>
          </a:p>
          <a:p>
            <a:r>
              <a:rPr lang="pl-PL" dirty="0" err="1"/>
              <a:t>Have</a:t>
            </a:r>
            <a:r>
              <a:rPr lang="pl-PL" dirty="0"/>
              <a:t> to handle non-</a:t>
            </a:r>
            <a:r>
              <a:rPr lang="pl-PL" dirty="0" err="1"/>
              <a:t>trivially</a:t>
            </a:r>
            <a:r>
              <a:rPr lang="pl-PL" baseline="0" dirty="0"/>
              <a:t> </a:t>
            </a:r>
            <a:r>
              <a:rPr lang="pl-PL" baseline="0" dirty="0" err="1"/>
              <a:t>constructible</a:t>
            </a:r>
            <a:r>
              <a:rPr lang="pl-PL" baseline="0" dirty="0"/>
              <a:t>/</a:t>
            </a:r>
            <a:r>
              <a:rPr lang="pl-PL" baseline="0" dirty="0" err="1"/>
              <a:t>destructible</a:t>
            </a:r>
            <a:r>
              <a:rPr lang="pl-PL" baseline="0" dirty="0"/>
              <a:t> </a:t>
            </a:r>
            <a:r>
              <a:rPr lang="pl-PL" baseline="0" dirty="0" err="1"/>
              <a:t>objects</a:t>
            </a:r>
            <a:r>
              <a:rPr lang="pl-PL" baseline="0" dirty="0"/>
              <a:t> </a:t>
            </a:r>
            <a:r>
              <a:rPr lang="pl-PL" baseline="0" dirty="0" err="1"/>
              <a:t>manually</a:t>
            </a:r>
            <a:endParaRPr lang="pl-PL" baseline="0" dirty="0"/>
          </a:p>
          <a:p>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11</a:t>
            </a:fld>
            <a:endParaRPr lang="en-US"/>
          </a:p>
        </p:txBody>
      </p:sp>
    </p:spTree>
    <p:extLst>
      <p:ext uri="{BB962C8B-B14F-4D97-AF65-F5344CB8AC3E}">
        <p14:creationId xmlns:p14="http://schemas.microsoft.com/office/powerpoint/2010/main" val="2167054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So when you combine the two, you can construct an if/else chain to handle all possible cases.</a:t>
            </a:r>
          </a:p>
          <a:p>
            <a:r>
              <a:rPr lang="pl-PL" dirty="0"/>
              <a:t>One big</a:t>
            </a:r>
            <a:r>
              <a:rPr lang="pl-PL" baseline="0" dirty="0"/>
              <a:t> disadvantage: Unhandled cases aren’t detected (e.g. adding a new case, forgetting to adjust the client code)</a:t>
            </a:r>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14</a:t>
            </a:fld>
            <a:endParaRPr lang="en-US"/>
          </a:p>
        </p:txBody>
      </p:sp>
    </p:spTree>
    <p:extLst>
      <p:ext uri="{BB962C8B-B14F-4D97-AF65-F5344CB8AC3E}">
        <p14:creationId xmlns:p14="http://schemas.microsoft.com/office/powerpoint/2010/main" val="320039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This doesn’t compile if the visitor doesn’t handle all cases</a:t>
            </a:r>
            <a:r>
              <a:rPr lang="pl-PL" baseline="0" dirty="0"/>
              <a:t> – perfect! But it’s very clunky, and requires a lot of boilerplate if we want to refer to things in the </a:t>
            </a:r>
            <a:r>
              <a:rPr lang="pl-PL" baseline="0" dirty="0" err="1"/>
              <a:t>surrounding</a:t>
            </a:r>
            <a:r>
              <a:rPr lang="pl-PL" baseline="0" dirty="0"/>
              <a:t> </a:t>
            </a:r>
            <a:r>
              <a:rPr lang="pl-PL" baseline="0" dirty="0" err="1"/>
              <a:t>scope</a:t>
            </a:r>
            <a:r>
              <a:rPr lang="pl-PL" baseline="0" dirty="0"/>
              <a:t>.</a:t>
            </a:r>
          </a:p>
        </p:txBody>
      </p:sp>
      <p:sp>
        <p:nvSpPr>
          <p:cNvPr id="4" name="Slide Number Placeholder 3"/>
          <p:cNvSpPr>
            <a:spLocks noGrp="1"/>
          </p:cNvSpPr>
          <p:nvPr>
            <p:ph type="sldNum" sz="quarter" idx="10"/>
          </p:nvPr>
        </p:nvSpPr>
        <p:spPr/>
        <p:txBody>
          <a:bodyPr/>
          <a:lstStyle/>
          <a:p>
            <a:fld id="{1D00F598-A22E-7A43-80A6-2BB2A4071D6C}" type="slidenum">
              <a:rPr lang="en-US" smtClean="0"/>
              <a:t>15</a:t>
            </a:fld>
            <a:endParaRPr lang="en-US"/>
          </a:p>
        </p:txBody>
      </p:sp>
    </p:spTree>
    <p:extLst>
      <p:ext uri="{BB962C8B-B14F-4D97-AF65-F5344CB8AC3E}">
        <p14:creationId xmlns:p14="http://schemas.microsoft.com/office/powerpoint/2010/main" val="339655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D00F598-A22E-7A43-80A6-2BB2A4071D6C}" type="slidenum">
              <a:rPr lang="en-US" smtClean="0"/>
              <a:t>17</a:t>
            </a:fld>
            <a:endParaRPr lang="en-US"/>
          </a:p>
        </p:txBody>
      </p:sp>
    </p:spTree>
    <p:extLst>
      <p:ext uri="{BB962C8B-B14F-4D97-AF65-F5344CB8AC3E}">
        <p14:creationId xmlns:p14="http://schemas.microsoft.com/office/powerpoint/2010/main" val="124912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ABBB5B-1D8F-7946-9D3E-0FF702EAD626}" type="datetime1">
              <a:rPr lang="de-DE"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869781-3D95-4D42-9444-CC52C94DB9A1}" type="datetime1">
              <a:rPr lang="de-DE"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AF56D5-4F24-184E-BECB-9DA5ADE93389}" type="datetime1">
              <a:rPr lang="de-DE"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5000" y="2855000"/>
            <a:ext cx="10469600" cy="1148000"/>
          </a:xfrm>
          <a:prstGeom prst="rect">
            <a:avLst/>
          </a:prstGeom>
        </p:spPr>
        <p:txBody>
          <a:bodyPr lIns="91425" tIns="91425" rIns="91425" bIns="91425" anchor="ctr" anchorCtr="0"/>
          <a:lstStyle>
            <a:lvl1pPr lvl="0" algn="ctr">
              <a:spcBef>
                <a:spcPts val="0"/>
              </a:spcBef>
              <a:buSzPct val="100000"/>
              <a:buFont typeface="Arial"/>
              <a:defRPr sz="6400">
                <a:latin typeface="Arial"/>
                <a:ea typeface="Arial"/>
                <a:cs typeface="Arial"/>
                <a:sym typeface="Aria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70858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8D5EDC-E846-FF4A-89AB-7FD522F16BCB}" type="datetime1">
              <a:rPr lang="de-DE"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77943-FA65-B041-B159-F7EE72D838D7}" type="datetime1">
              <a:rPr lang="de-DE"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5D363F-8B50-FE48-ADC1-713086979409}" type="datetime1">
              <a:rPr lang="de-DE"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87EFD5-1048-764C-83FD-E0E6DA44F555}" type="datetime1">
              <a:rPr lang="de-DE" smtClean="0"/>
              <a:t>12.11.18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EF0AA0-ED25-2A49-A171-D7F4361E006B}" type="datetime1">
              <a:rPr lang="de-DE" smtClean="0"/>
              <a:t>12.11.18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97CF3-9D43-A64B-9D52-858DCC46F123}" type="datetime1">
              <a:rPr lang="de-DE" smtClean="0"/>
              <a:t>12.11.18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EFA147-605B-2748-9EC8-49F6EA22406C}" type="datetime1">
              <a:rPr lang="de-DE"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B8D5E-B443-5942-B224-C6C07A105F34}" type="datetime1">
              <a:rPr lang="de-DE"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747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0350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609725"/>
            <a:ext cx="10515600" cy="4567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B73F91-EE71-F74F-B467-518865674254}" type="datetime1">
              <a:rPr lang="de-DE" smtClean="0"/>
              <a:t>12.11.18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5913370"/>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Algebraic_data_type" TargetMode="External"/><Relationship Id="rId3" Type="http://schemas.openxmlformats.org/officeDocument/2006/relationships/hyperlink" Target="https://en.wikipedia.org/wiki/Sum_typ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scala-lang.org/tour/pattern-matching.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cppreference.com/w/cpp/utility/variant/visit" TargetMode="External"/><Relationship Id="rId4" Type="http://schemas.openxmlformats.org/officeDocument/2006/relationships/hyperlink" Target="http://wg21.link/p0051"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oost.org/doc/libs/1_68_0/doc/html/variant.html" TargetMode="External"/><Relationship Id="rId4" Type="http://schemas.openxmlformats.org/officeDocument/2006/relationships/hyperlink" Target="http://github.com/eggs-cpp/variant" TargetMode="External"/><Relationship Id="rId5" Type="http://schemas.openxmlformats.org/officeDocument/2006/relationships/hyperlink" Target="https://github.com/mpark/variant" TargetMode="External"/><Relationship Id="rId6" Type="http://schemas.openxmlformats.org/officeDocument/2006/relationships/hyperlink" Target="https://github.com/abseil/abseil-cpp/blob/master/absl/types/variant.h"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pbox/variant/blob/master/include/mapbox/variant_visitor.hpp" TargetMode="External"/><Relationship Id="rId4" Type="http://schemas.openxmlformats.org/officeDocument/2006/relationships/hyperlink" Target="https://github.com/Ableton/atria" TargetMode="External"/><Relationship Id="rId5" Type="http://schemas.openxmlformats.org/officeDocument/2006/relationships/hyperlink" Target="https://godbolt.org/z/rgaEpu" TargetMode="External"/><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s://github.com/mapbox/varia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mpark/pattern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wg21.link/p1308" TargetMode="External"/><Relationship Id="rId3" Type="http://schemas.openxmlformats.org/officeDocument/2006/relationships/hyperlink" Target="http://wg21.link/p009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hyperlink" Target="https://github.com/lethal-guitar/VariantTalk"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44717"/>
            <a:ext cx="9144000" cy="2968567"/>
          </a:xfrm>
        </p:spPr>
        <p:txBody>
          <a:bodyPr anchor="ctr">
            <a:normAutofit/>
          </a:bodyPr>
          <a:lstStyle/>
          <a:p>
            <a:r>
              <a:rPr lang="pl-PL" sz="7200" dirty="0">
                <a:latin typeface="Consolas" panose="020B0609020204030204" pitchFamily="49" charset="0"/>
                <a:cs typeface="Consolas" panose="020B0609020204030204" pitchFamily="49" charset="0"/>
              </a:rPr>
              <a:t>std::variant </a:t>
            </a:r>
            <a:r>
              <a:rPr lang="pl-PL" sz="7200" dirty="0"/>
              <a:t/>
            </a:r>
            <a:br>
              <a:rPr lang="pl-PL" sz="7200" dirty="0"/>
            </a:br>
            <a:r>
              <a:rPr lang="pl-PL" sz="4900" dirty="0"/>
              <a:t>and the power of</a:t>
            </a:r>
            <a:r>
              <a:rPr lang="pl-PL" sz="7200" dirty="0"/>
              <a:t/>
            </a:r>
            <a:br>
              <a:rPr lang="pl-PL" sz="7200" dirty="0"/>
            </a:br>
            <a:r>
              <a:rPr lang="pl-PL" sz="7200" dirty="0"/>
              <a:t>pattern matching</a:t>
            </a:r>
            <a:endParaRPr lang="en-US" sz="7200" dirty="0"/>
          </a:p>
        </p:txBody>
      </p:sp>
    </p:spTree>
    <p:extLst>
      <p:ext uri="{BB962C8B-B14F-4D97-AF65-F5344CB8AC3E}">
        <p14:creationId xmlns:p14="http://schemas.microsoft.com/office/powerpoint/2010/main" val="4411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Sum Type</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smtClean="0"/>
              <a:t>“a </a:t>
            </a:r>
            <a:r>
              <a:rPr lang="en-US" dirty="0"/>
              <a:t>datatype which can be </a:t>
            </a:r>
            <a:r>
              <a:rPr lang="en-US" i="1" dirty="0">
                <a:solidFill>
                  <a:srgbClr val="FFC000"/>
                </a:solidFill>
              </a:rPr>
              <a:t>one</a:t>
            </a:r>
            <a:r>
              <a:rPr lang="en-US" i="1" dirty="0"/>
              <a:t> of </a:t>
            </a:r>
            <a:r>
              <a:rPr lang="en-US" i="1" dirty="0">
                <a:solidFill>
                  <a:srgbClr val="FFC000"/>
                </a:solidFill>
              </a:rPr>
              <a:t>several types</a:t>
            </a:r>
            <a:r>
              <a:rPr lang="en-US" i="1" dirty="0"/>
              <a:t> </a:t>
            </a:r>
            <a:r>
              <a:rPr lang="en-US" i="1" dirty="0" smtClean="0"/>
              <a:t>of things”</a:t>
            </a:r>
          </a:p>
          <a:p>
            <a:pPr marL="0" lvl="0" indent="0">
              <a:lnSpc>
                <a:spcPct val="100000"/>
              </a:lnSpc>
              <a:spcBef>
                <a:spcPts val="0"/>
              </a:spcBef>
              <a:buNone/>
            </a:pPr>
            <a:endParaRPr lang="en-US" i="1" dirty="0"/>
          </a:p>
          <a:p>
            <a:pPr marL="0" lvl="0" indent="0">
              <a:lnSpc>
                <a:spcPct val="100000"/>
              </a:lnSpc>
              <a:spcBef>
                <a:spcPts val="0"/>
              </a:spcBef>
              <a:buNone/>
            </a:pPr>
            <a:r>
              <a:rPr lang="en-US" i="1" dirty="0" smtClean="0"/>
              <a:t>“</a:t>
            </a:r>
            <a:r>
              <a:rPr lang="en-US" dirty="0">
                <a:solidFill>
                  <a:srgbClr val="FFC000"/>
                </a:solidFill>
              </a:rPr>
              <a:t>Only one </a:t>
            </a:r>
            <a:r>
              <a:rPr lang="en-US" dirty="0"/>
              <a:t>of the types can be in use at any </a:t>
            </a:r>
            <a:r>
              <a:rPr lang="en-US" dirty="0">
                <a:solidFill>
                  <a:srgbClr val="FFC000"/>
                </a:solidFill>
              </a:rPr>
              <a:t>one </a:t>
            </a:r>
            <a:r>
              <a:rPr lang="en-US" dirty="0" smtClean="0">
                <a:solidFill>
                  <a:srgbClr val="FFC000"/>
                </a:solidFill>
              </a:rPr>
              <a:t>time</a:t>
            </a:r>
            <a:r>
              <a:rPr lang="en-US" dirty="0" smtClean="0"/>
              <a:t>”</a:t>
            </a:r>
            <a:endParaRPr lang="en-US" i="1" dirty="0" smtClean="0"/>
          </a:p>
          <a:p>
            <a:pPr marL="0" lvl="0" indent="0">
              <a:lnSpc>
                <a:spcPct val="100000"/>
              </a:lnSpc>
              <a:spcBef>
                <a:spcPts val="0"/>
              </a:spcBef>
              <a:buNone/>
            </a:pPr>
            <a:endParaRPr lang="en-US" i="1" dirty="0"/>
          </a:p>
          <a:p>
            <a:pPr marL="0" lvl="0" indent="0">
              <a:lnSpc>
                <a:spcPct val="100000"/>
              </a:lnSpc>
              <a:spcBef>
                <a:spcPts val="0"/>
              </a:spcBef>
              <a:buNone/>
            </a:pPr>
            <a:endParaRPr lang="en-US" i="1" dirty="0" smtClean="0"/>
          </a:p>
          <a:p>
            <a:pPr marL="0" lvl="0" indent="0">
              <a:lnSpc>
                <a:spcPct val="100000"/>
              </a:lnSpc>
              <a:spcBef>
                <a:spcPts val="0"/>
              </a:spcBef>
              <a:buNone/>
            </a:pPr>
            <a:endParaRPr lang="en-US" dirty="0" smtClean="0">
              <a:hlinkClick r:id="rId2"/>
            </a:endParaRPr>
          </a:p>
          <a:p>
            <a:pPr marL="0" lvl="0" indent="0">
              <a:lnSpc>
                <a:spcPct val="100000"/>
              </a:lnSpc>
              <a:spcBef>
                <a:spcPts val="0"/>
              </a:spcBef>
              <a:buNone/>
            </a:pPr>
            <a:endParaRPr lang="en-US" dirty="0" smtClean="0">
              <a:hlinkClick r:id="rId2"/>
            </a:endParaRPr>
          </a:p>
          <a:p>
            <a:pPr marL="0" lvl="0" indent="0">
              <a:lnSpc>
                <a:spcPct val="100000"/>
              </a:lnSpc>
              <a:spcBef>
                <a:spcPts val="0"/>
              </a:spcBef>
              <a:buNone/>
            </a:pPr>
            <a:endParaRPr lang="en-US" dirty="0">
              <a:hlinkClick r:id="rId2"/>
            </a:endParaRPr>
          </a:p>
          <a:p>
            <a:pPr marL="0" lvl="0" indent="0">
              <a:lnSpc>
                <a:spcPct val="100000"/>
              </a:lnSpc>
              <a:spcBef>
                <a:spcPts val="0"/>
              </a:spcBef>
              <a:buNone/>
            </a:pPr>
            <a:r>
              <a:rPr lang="en-US" dirty="0" smtClean="0">
                <a:hlinkClick r:id="rId2"/>
              </a:rPr>
              <a:t>en.wikipedia.org/wiki/Algebraic_data_type</a:t>
            </a:r>
            <a:r>
              <a:rPr lang="en-US" dirty="0" smtClean="0"/>
              <a:t> </a:t>
            </a:r>
          </a:p>
          <a:p>
            <a:pPr marL="0" lvl="0" indent="0">
              <a:lnSpc>
                <a:spcPct val="100000"/>
              </a:lnSpc>
              <a:spcBef>
                <a:spcPts val="0"/>
              </a:spcBef>
              <a:buNone/>
            </a:pPr>
            <a:r>
              <a:rPr lang="en-US" dirty="0" smtClean="0">
                <a:hlinkClick r:id="rId3"/>
              </a:rPr>
              <a:t>en.wikipedia.org/wiki/Sum_type</a:t>
            </a:r>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281034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Tagged Union</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
        <p:nvSpPr>
          <p:cNvPr id="19" name="Rectangle 18"/>
          <p:cNvSpPr/>
          <p:nvPr/>
        </p:nvSpPr>
        <p:spPr>
          <a:xfrm>
            <a:off x="990600" y="1609724"/>
            <a:ext cx="3721100" cy="4478149"/>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err="1">
                <a:ln>
                  <a:noFill/>
                </a:ln>
                <a:solidFill>
                  <a:srgbClr val="0433FF"/>
                </a:solidFill>
                <a:effectLst/>
                <a:uLnTx/>
                <a:uFillTx/>
                <a:latin typeface="Courier" charset="0"/>
              </a:rPr>
              <a:t>struct</a:t>
            </a: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err="1">
                <a:ln>
                  <a:noFill/>
                </a:ln>
                <a:solidFill>
                  <a:prstClr val="black"/>
                </a:solidFill>
                <a:effectLst/>
                <a:uLnTx/>
                <a:uFillTx/>
                <a:latin typeface="Courier" charset="0"/>
              </a:rPr>
              <a:t>TaggedUnion</a:t>
            </a:r>
            <a:endParaRPr kumimoji="0" lang="de-DE"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srgbClr val="000000"/>
                </a:solidFill>
                <a:effectLst/>
                <a:uLnTx/>
                <a:uFillTx/>
                <a:latin typeface="Courier" charset="0"/>
              </a:rPr>
              <a:t>  </a:t>
            </a:r>
            <a:r>
              <a:rPr kumimoji="0" lang="de-DE" sz="1500" b="0" i="0" u="none" strike="noStrike" kern="0" cap="none" spc="0" normalizeH="0" baseline="0" noProof="0" dirty="0" err="1">
                <a:ln>
                  <a:noFill/>
                </a:ln>
                <a:solidFill>
                  <a:srgbClr val="0433FF"/>
                </a:solidFill>
                <a:effectLst/>
                <a:uLnTx/>
                <a:uFillTx/>
                <a:latin typeface="Courier" charset="0"/>
              </a:rPr>
              <a:t>enum</a:t>
            </a:r>
            <a:r>
              <a:rPr kumimoji="0" lang="de-DE" sz="1500" b="0" i="0" u="none" strike="noStrike" kern="0" cap="none" spc="0" normalizeH="0" baseline="0" noProof="0" dirty="0">
                <a:ln>
                  <a:noFill/>
                </a:ln>
                <a:solidFill>
                  <a:srgbClr val="000000"/>
                </a:solidFill>
                <a:effectLst/>
                <a:uLnTx/>
                <a:uFillTx/>
                <a:latin typeface="Courier" charset="0"/>
              </a:rPr>
              <a:t> </a:t>
            </a:r>
            <a:r>
              <a:rPr kumimoji="0" lang="de-DE" sz="1500" b="0" i="0" u="none" strike="noStrike" kern="0" cap="none" spc="0" normalizeH="0" baseline="0" noProof="0" dirty="0" err="1">
                <a:ln>
                  <a:noFill/>
                </a:ln>
                <a:solidFill>
                  <a:srgbClr val="0433FF"/>
                </a:solidFill>
                <a:effectLst/>
                <a:uLnTx/>
                <a:uFillTx/>
                <a:latin typeface="Courier" charset="0"/>
              </a:rPr>
              <a:t>class</a:t>
            </a:r>
            <a:r>
              <a:rPr kumimoji="0" lang="de-DE" sz="1500" b="0" i="0" u="none" strike="noStrike" kern="0" cap="none" spc="0" normalizeH="0" baseline="0" noProof="0" dirty="0">
                <a:ln>
                  <a:noFill/>
                </a:ln>
                <a:solidFill>
                  <a:srgbClr val="000000"/>
                </a:solidFill>
                <a:effectLst/>
                <a:uLnTx/>
                <a:uFillTx/>
                <a:latin typeface="Courier" charset="0"/>
              </a:rPr>
              <a:t> </a:t>
            </a:r>
            <a:r>
              <a:rPr kumimoji="0" lang="de-DE" sz="1500" b="0" i="0" u="none" strike="noStrike" kern="0" cap="none" spc="0" normalizeH="0" baseline="0" noProof="0" dirty="0">
                <a:ln>
                  <a:noFill/>
                </a:ln>
                <a:solidFill>
                  <a:srgbClr val="33A2BD"/>
                </a:solidFill>
                <a:effectLst/>
                <a:uLnTx/>
                <a:uFillTx/>
                <a:latin typeface="Courier" charset="0"/>
              </a:rPr>
              <a:t>Tag</a:t>
            </a:r>
            <a:endParaRPr kumimoji="0" lang="de-DE" sz="15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smtClean="0">
                <a:ln>
                  <a:noFill/>
                </a:ln>
                <a:solidFill>
                  <a:prstClr val="black"/>
                </a:solidFill>
                <a:effectLst/>
                <a:uLnTx/>
                <a:uFillTx/>
                <a:latin typeface="Courier" charset="0"/>
              </a:rPr>
              <a:t> </a:t>
            </a:r>
            <a:r>
              <a:rPr kumimoji="0" lang="de-DE" sz="1500" b="0" i="0" u="none" strike="noStrike" kern="0" cap="none" spc="0" normalizeH="0" baseline="0" noProof="0" dirty="0" err="1" smtClean="0">
                <a:ln>
                  <a:noFill/>
                </a:ln>
                <a:solidFill>
                  <a:prstClr val="black"/>
                </a:solidFill>
                <a:effectLst/>
                <a:uLnTx/>
                <a:uFillTx/>
                <a:latin typeface="Courier" charset="0"/>
              </a:rPr>
              <a:t>Int</a:t>
            </a:r>
            <a:r>
              <a:rPr kumimoji="0" lang="de-DE" sz="1500" b="0" i="0" u="none" strike="noStrike" kern="0" cap="none" spc="0" normalizeH="0" baseline="0" noProof="0" dirty="0" smtClean="0">
                <a:ln>
                  <a:noFill/>
                </a:ln>
                <a:solidFill>
                  <a:prstClr val="black"/>
                </a:solidFill>
                <a:effectLst/>
                <a:uLnTx/>
                <a:uFillTx/>
                <a:latin typeface="Courier" charset="0"/>
              </a:rPr>
              <a:t>,</a:t>
            </a:r>
            <a:endParaRPr kumimoji="0" lang="de-DE"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err="1" smtClean="0">
                <a:ln>
                  <a:noFill/>
                </a:ln>
                <a:solidFill>
                  <a:prstClr val="black"/>
                </a:solidFill>
                <a:effectLst/>
                <a:uLnTx/>
                <a:uFillTx/>
                <a:latin typeface="Courier" charset="0"/>
              </a:rPr>
              <a:t>Float</a:t>
            </a:r>
            <a:r>
              <a:rPr kumimoji="0" lang="de-DE" sz="1500" b="0" i="0" u="none" strike="noStrike" kern="0" cap="none" spc="0" normalizeH="0" baseline="0" noProof="0" dirty="0" smtClean="0">
                <a:ln>
                  <a:noFill/>
                </a:ln>
                <a:solidFill>
                  <a:prstClr val="black"/>
                </a:solidFill>
                <a:effectLst/>
                <a:uLnTx/>
                <a:uFillTx/>
                <a:latin typeface="Courier" charset="0"/>
              </a:rPr>
              <a:t>,</a:t>
            </a:r>
            <a:endParaRPr kumimoji="0" lang="de-DE"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srgbClr val="000000"/>
                </a:solidFill>
                <a:effectLst/>
                <a:uLnTx/>
                <a:uFillTx/>
                <a:latin typeface="Courier" charset="0"/>
              </a:rPr>
              <a:t>    </a:t>
            </a:r>
            <a:r>
              <a:rPr kumimoji="0" lang="de-DE" sz="15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err="1">
                <a:ln>
                  <a:noFill/>
                </a:ln>
                <a:solidFill>
                  <a:srgbClr val="0433FF"/>
                </a:solidFill>
                <a:effectLst/>
                <a:uLnTx/>
                <a:uFillTx/>
                <a:latin typeface="Courier" charset="0"/>
              </a:rPr>
              <a:t>union</a:t>
            </a:r>
            <a:r>
              <a:rPr kumimoji="0" lang="de-DE" sz="1500" b="0" i="0" u="none" strike="noStrike" kern="0" cap="none" spc="0" normalizeH="0" baseline="0" noProof="0" dirty="0">
                <a:ln>
                  <a:noFill/>
                </a:ln>
                <a:solidFill>
                  <a:prstClr val="black"/>
                </a:solidFill>
                <a:effectLst/>
                <a:uLnTx/>
                <a:uFillTx/>
                <a:latin typeface="Courier" charset="0"/>
              </a:rPr>
              <a:t> Value</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err="1" smtClean="0">
                <a:ln>
                  <a:noFill/>
                </a:ln>
                <a:solidFill>
                  <a:srgbClr val="33A2BD"/>
                </a:solidFill>
                <a:effectLst/>
                <a:uLnTx/>
                <a:uFillTx/>
                <a:latin typeface="Courier" charset="0"/>
              </a:rPr>
              <a:t>int</a:t>
            </a:r>
            <a:r>
              <a:rPr kumimoji="0" lang="de-DE" sz="1500" b="0" i="0" u="none" strike="noStrike" kern="0" cap="none" spc="0" normalizeH="0" baseline="0" noProof="0" dirty="0" smtClean="0">
                <a:ln>
                  <a:noFill/>
                </a:ln>
                <a:solidFill>
                  <a:prstClr val="black"/>
                </a:solidFill>
                <a:effectLst/>
                <a:uLnTx/>
                <a:uFillTx/>
                <a:latin typeface="Courier" charset="0"/>
              </a:rPr>
              <a:t> </a:t>
            </a:r>
            <a:r>
              <a:rPr kumimoji="0" lang="de-DE" sz="1500" b="0" i="0" u="none" strike="noStrike" kern="0" cap="none" spc="0" normalizeH="0" baseline="0" noProof="0" dirty="0">
                <a:ln>
                  <a:noFill/>
                </a:ln>
                <a:solidFill>
                  <a:prstClr val="black"/>
                </a:solidFill>
                <a:effectLst/>
                <a:uLnTx/>
                <a:uFillTx/>
                <a:latin typeface="Courier" charset="0"/>
              </a:rPr>
              <a:t>i;</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r>
              <a:rPr kumimoji="0" lang="de-DE" sz="1500" b="0" i="0" u="none" strike="noStrike" kern="0" cap="none" spc="0" normalizeH="0" baseline="0" noProof="0" dirty="0" err="1">
                <a:ln>
                  <a:noFill/>
                </a:ln>
                <a:solidFill>
                  <a:srgbClr val="33A2BD"/>
                </a:solidFill>
                <a:effectLst/>
                <a:uLnTx/>
                <a:uFillTx/>
                <a:latin typeface="Courier" charset="0"/>
              </a:rPr>
              <a:t>float</a:t>
            </a:r>
            <a:r>
              <a:rPr kumimoji="0" lang="de-DE" sz="1500" b="0" i="0" u="none" strike="noStrike" kern="0" cap="none" spc="0" normalizeH="0" baseline="0" noProof="0" dirty="0">
                <a:ln>
                  <a:noFill/>
                </a:ln>
                <a:solidFill>
                  <a:prstClr val="black"/>
                </a:solidFill>
                <a:effectLst/>
                <a:uLnTx/>
                <a:uFillTx/>
                <a:latin typeface="Courier" charset="0"/>
              </a:rPr>
              <a:t> f;</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srgbClr val="000000"/>
                </a:solidFill>
                <a:effectLst/>
                <a:uLnTx/>
                <a:uFillTx/>
                <a:latin typeface="Courier" charset="0"/>
              </a:rPr>
              <a:t>    </a:t>
            </a:r>
            <a:r>
              <a:rPr kumimoji="0" lang="de-DE" sz="15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Tag tag;</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  Value </a:t>
            </a:r>
            <a:r>
              <a:rPr kumimoji="0" lang="de-DE" sz="1500" b="0" i="0" u="none" strike="noStrike" kern="0" cap="none" spc="0" normalizeH="0" baseline="0" noProof="0" dirty="0" err="1">
                <a:ln>
                  <a:noFill/>
                </a:ln>
                <a:solidFill>
                  <a:prstClr val="black"/>
                </a:solidFill>
                <a:effectLst/>
                <a:uLnTx/>
                <a:uFillTx/>
                <a:latin typeface="Courier" charset="0"/>
              </a:rPr>
              <a:t>value</a:t>
            </a:r>
            <a:r>
              <a:rPr kumimoji="0" lang="de-DE"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500" b="0" i="0" u="none" strike="noStrike" kern="0" cap="none" spc="0" normalizeH="0" baseline="0" noProof="0" dirty="0">
                <a:ln>
                  <a:noFill/>
                </a:ln>
                <a:solidFill>
                  <a:prstClr val="black"/>
                </a:solidFill>
                <a:effectLst/>
                <a:uLnTx/>
                <a:uFillTx/>
                <a:latin typeface="Courier" charset="0"/>
              </a:rPr>
              <a:t>};</a:t>
            </a:r>
          </a:p>
        </p:txBody>
      </p:sp>
      <p:sp>
        <p:nvSpPr>
          <p:cNvPr id="21" name="Rectangle 20"/>
          <p:cNvSpPr/>
          <p:nvPr/>
        </p:nvSpPr>
        <p:spPr>
          <a:xfrm>
            <a:off x="5730875" y="1609724"/>
            <a:ext cx="4724400" cy="286232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433FF"/>
                </a:solidFill>
                <a:effectLst/>
                <a:uLnTx/>
                <a:uFillTx/>
                <a:latin typeface="Courier" charset="0"/>
              </a:rPr>
              <a:t>switch</a:t>
            </a: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err="1">
                <a:ln>
                  <a:noFill/>
                </a:ln>
                <a:solidFill>
                  <a:prstClr val="black"/>
                </a:solidFill>
                <a:effectLst/>
                <a:uLnTx/>
                <a:uFillTx/>
                <a:latin typeface="Courier" charset="0"/>
              </a:rPr>
              <a:t>v.tag</a:t>
            </a:r>
            <a:r>
              <a:rPr kumimoji="0" lang="en-US"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a:ln>
                  <a:noFill/>
                </a:ln>
                <a:solidFill>
                  <a:srgbClr val="0433FF"/>
                </a:solidFill>
                <a:effectLst/>
                <a:uLnTx/>
                <a:uFillTx/>
                <a:latin typeface="Courier" charset="0"/>
              </a:rPr>
              <a:t>case</a:t>
            </a: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err="1" smtClean="0">
                <a:ln>
                  <a:noFill/>
                </a:ln>
                <a:solidFill>
                  <a:prstClr val="black"/>
                </a:solidFill>
                <a:effectLst/>
                <a:uLnTx/>
                <a:uFillTx/>
                <a:latin typeface="Courier" charset="0"/>
              </a:rPr>
              <a:t>TaggedUnion</a:t>
            </a:r>
            <a:r>
              <a:rPr kumimoji="0" lang="en-US" sz="1500" b="0" i="0" u="none" strike="noStrike" kern="0" cap="none" spc="0" normalizeH="0" baseline="0" noProof="0" dirty="0" smtClean="0">
                <a:ln>
                  <a:noFill/>
                </a:ln>
                <a:solidFill>
                  <a:prstClr val="black"/>
                </a:solidFill>
                <a:effectLst/>
                <a:uLnTx/>
                <a:uFillTx/>
                <a:latin typeface="Courier" charset="0"/>
              </a:rPr>
              <a:t>::</a:t>
            </a:r>
            <a:r>
              <a:rPr kumimoji="0" lang="en-US" sz="1500" b="0" i="0" u="none" strike="noStrike" kern="0" cap="none" spc="0" normalizeH="0" baseline="0" noProof="0" dirty="0">
                <a:ln>
                  <a:noFill/>
                </a:ln>
                <a:solidFill>
                  <a:prstClr val="black"/>
                </a:solidFill>
                <a:effectLst/>
                <a:uLnTx/>
                <a:uFillTx/>
                <a:latin typeface="Courier" charset="0"/>
              </a:rPr>
              <a:t>Tag::</a:t>
            </a:r>
            <a:r>
              <a:rPr kumimoji="0" lang="en-US" sz="1500" b="0" i="0" u="none" strike="noStrike" kern="0" cap="none" spc="0" normalizeH="0" baseline="0" noProof="0" dirty="0" err="1">
                <a:ln>
                  <a:noFill/>
                </a:ln>
                <a:solidFill>
                  <a:prstClr val="black"/>
                </a:solidFill>
                <a:effectLst/>
                <a:uLnTx/>
                <a:uFillTx/>
                <a:latin typeface="Courier" charset="0"/>
              </a:rPr>
              <a:t>Int</a:t>
            </a:r>
            <a:r>
              <a:rPr kumimoji="0" lang="en-US"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solidFill>
                <a:effectLst/>
                <a:uLnTx/>
                <a:uFillTx/>
                <a:latin typeface="Courier" charset="0"/>
              </a:rPr>
              <a:t>    </a:t>
            </a:r>
            <a:r>
              <a:rPr kumimoji="0" lang="en-US" sz="1500" b="0" i="0" u="none" strike="noStrike" kern="0" cap="none" spc="0" normalizeH="0" baseline="0" noProof="0" dirty="0">
                <a:ln>
                  <a:noFill/>
                </a:ln>
                <a:solidFill>
                  <a:srgbClr val="008F00"/>
                </a:solidFill>
                <a:effectLst/>
                <a:uLnTx/>
                <a:uFillTx/>
                <a:latin typeface="Courier" charset="0"/>
              </a:rPr>
              <a:t>// Do something with </a:t>
            </a:r>
            <a:r>
              <a:rPr kumimoji="0" lang="en-US" sz="1500" b="0" i="0" u="none" strike="noStrike" kern="0" cap="none" spc="0" normalizeH="0" baseline="0" noProof="0" dirty="0" err="1">
                <a:ln>
                  <a:noFill/>
                </a:ln>
                <a:solidFill>
                  <a:srgbClr val="008F00"/>
                </a:solidFill>
                <a:effectLst/>
                <a:uLnTx/>
                <a:uFillTx/>
                <a:latin typeface="Courier" charset="0"/>
              </a:rPr>
              <a:t>v.value.i</a:t>
            </a:r>
            <a:endParaRPr kumimoji="0" lang="en-US" sz="15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a:ln>
                  <a:noFill/>
                </a:ln>
                <a:solidFill>
                  <a:srgbClr val="0433FF"/>
                </a:solidFill>
                <a:effectLst/>
                <a:uLnTx/>
                <a:uFillTx/>
                <a:latin typeface="Courier" charset="0"/>
              </a:rPr>
              <a:t>break</a:t>
            </a:r>
            <a:r>
              <a:rPr kumimoji="0" lang="en-US" sz="15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a:ln>
                  <a:noFill/>
                </a:ln>
                <a:solidFill>
                  <a:srgbClr val="0433FF"/>
                </a:solidFill>
                <a:effectLst/>
                <a:uLnTx/>
                <a:uFillTx/>
                <a:latin typeface="Courier" charset="0"/>
              </a:rPr>
              <a:t>case</a:t>
            </a: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err="1" smtClean="0">
                <a:ln>
                  <a:noFill/>
                </a:ln>
                <a:solidFill>
                  <a:prstClr val="black"/>
                </a:solidFill>
                <a:effectLst/>
                <a:uLnTx/>
                <a:uFillTx/>
                <a:latin typeface="Courier" charset="0"/>
              </a:rPr>
              <a:t>TaggedUnion</a:t>
            </a:r>
            <a:r>
              <a:rPr kumimoji="0" lang="en-US" sz="1500" b="0" i="0" u="none" strike="noStrike" kern="0" cap="none" spc="0" normalizeH="0" baseline="0" noProof="0" dirty="0" smtClean="0">
                <a:ln>
                  <a:noFill/>
                </a:ln>
                <a:solidFill>
                  <a:prstClr val="black"/>
                </a:solidFill>
                <a:effectLst/>
                <a:uLnTx/>
                <a:uFillTx/>
                <a:latin typeface="Courier" charset="0"/>
              </a:rPr>
              <a:t>::</a:t>
            </a:r>
            <a:r>
              <a:rPr kumimoji="0" lang="en-US" sz="1500" b="0" i="0" u="none" strike="noStrike" kern="0" cap="none" spc="0" normalizeH="0" baseline="0" noProof="0" dirty="0">
                <a:ln>
                  <a:noFill/>
                </a:ln>
                <a:solidFill>
                  <a:prstClr val="black"/>
                </a:solidFill>
                <a:effectLst/>
                <a:uLnTx/>
                <a:uFillTx/>
                <a:latin typeface="Courier" charset="0"/>
              </a:rPr>
              <a:t>Tag::Float: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solidFill>
                <a:effectLst/>
                <a:uLnTx/>
                <a:uFillTx/>
                <a:latin typeface="Courier" charset="0"/>
              </a:rPr>
              <a:t>    </a:t>
            </a:r>
            <a:r>
              <a:rPr kumimoji="0" lang="en-US" sz="1500" b="0" i="0" u="none" strike="noStrike" kern="0" cap="none" spc="0" normalizeH="0" baseline="0" noProof="0" dirty="0">
                <a:ln>
                  <a:noFill/>
                </a:ln>
                <a:solidFill>
                  <a:srgbClr val="008F00"/>
                </a:solidFill>
                <a:effectLst/>
                <a:uLnTx/>
                <a:uFillTx/>
                <a:latin typeface="Courier" charset="0"/>
              </a:rPr>
              <a:t>// Do something with </a:t>
            </a:r>
            <a:r>
              <a:rPr kumimoji="0" lang="en-US" sz="1500" b="0" i="0" u="none" strike="noStrike" kern="0" cap="none" spc="0" normalizeH="0" baseline="0" noProof="0" dirty="0" err="1">
                <a:ln>
                  <a:noFill/>
                </a:ln>
                <a:solidFill>
                  <a:srgbClr val="008F00"/>
                </a:solidFill>
                <a:effectLst/>
                <a:uLnTx/>
                <a:uFillTx/>
                <a:latin typeface="Courier" charset="0"/>
              </a:rPr>
              <a:t>v.value.f</a:t>
            </a:r>
            <a:endParaRPr kumimoji="0" lang="en-US" sz="15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    </a:t>
            </a:r>
            <a:r>
              <a:rPr kumimoji="0" lang="en-US" sz="1500" b="0" i="0" u="none" strike="noStrike" kern="0" cap="none" spc="0" normalizeH="0" baseline="0" noProof="0" dirty="0">
                <a:ln>
                  <a:noFill/>
                </a:ln>
                <a:solidFill>
                  <a:srgbClr val="0433FF"/>
                </a:solidFill>
                <a:effectLst/>
                <a:uLnTx/>
                <a:uFillTx/>
                <a:latin typeface="Courier" charset="0"/>
              </a:rPr>
              <a:t>break</a:t>
            </a:r>
            <a:r>
              <a:rPr kumimoji="0" lang="en-US" sz="1500" b="0" i="0" u="none" strike="noStrike" kern="0" cap="none" spc="0" normalizeH="0" baseline="0" noProof="0" dirty="0">
                <a:ln>
                  <a:noFill/>
                </a:ln>
                <a:solidFill>
                  <a:prstClr val="black"/>
                </a:solidFill>
                <a:effectLst/>
                <a:uLnTx/>
                <a:uFillTx/>
                <a:latin typeface="Courier" charset="0"/>
              </a:rPr>
              <a:t>;</a:t>
            </a:r>
            <a:br>
              <a:rPr kumimoji="0" lang="en-US" sz="1500" b="0" i="0" u="none" strike="noStrike" kern="0" cap="none" spc="0" normalizeH="0" baseline="0" noProof="0" dirty="0">
                <a:ln>
                  <a:noFill/>
                </a:ln>
                <a:solidFill>
                  <a:prstClr val="black"/>
                </a:solidFill>
                <a:effectLst/>
                <a:uLnTx/>
                <a:uFillTx/>
                <a:latin typeface="Courier" charset="0"/>
              </a:rPr>
            </a:br>
            <a:endParaRPr kumimoji="0" lang="en-US" sz="15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0000"/>
                </a:solidFill>
                <a:effectLst/>
                <a:uLnTx/>
                <a:uFillTx/>
                <a:latin typeface="Courier" charset="0"/>
              </a:rPr>
              <a:t>  </a:t>
            </a:r>
            <a:r>
              <a:rPr kumimoji="0" lang="en-US" sz="15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69976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17" end="1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18" end="1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latin typeface="Consolas" panose="020B0609020204030204" pitchFamily="49" charset="0"/>
                <a:cs typeface="Consolas" panose="020B0609020204030204" pitchFamily="49" charset="0"/>
              </a:rPr>
              <a:t>std::variant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2244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Variant in C++ 17</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
        <p:nvSpPr>
          <p:cNvPr id="9" name="Rectangle 8"/>
          <p:cNvSpPr/>
          <p:nvPr/>
        </p:nvSpPr>
        <p:spPr>
          <a:xfrm>
            <a:off x="838200" y="1609724"/>
            <a:ext cx="7620000" cy="2554545"/>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3FF"/>
                </a:solidFill>
                <a:effectLst/>
                <a:uLnTx/>
                <a:uFillTx/>
                <a:latin typeface="Courier" charset="0"/>
              </a:rPr>
              <a:t>using</a:t>
            </a:r>
            <a:r>
              <a:rPr kumimoji="0" lang="en-US" sz="1600" b="0" i="0" u="none" strike="noStrike" kern="0" cap="none" spc="0" normalizeH="0" baseline="0" noProof="0" dirty="0">
                <a:ln>
                  <a:noFill/>
                </a:ln>
                <a:solidFill>
                  <a:prstClr val="black"/>
                </a:solidFill>
                <a:effectLst/>
                <a:uLnTx/>
                <a:uFillTx/>
                <a:latin typeface="Courier" charset="0"/>
              </a:rPr>
              <a:t> Value = </a:t>
            </a:r>
            <a:r>
              <a:rPr kumimoji="0" lang="en-US" sz="1600" b="0" i="0" u="none" strike="noStrike" kern="0" cap="none" spc="0" normalizeH="0" baseline="0" noProof="0" dirty="0" err="1">
                <a:ln>
                  <a:noFill/>
                </a:ln>
                <a:solidFill>
                  <a:prstClr val="black"/>
                </a:solidFill>
                <a:effectLst/>
                <a:uLnTx/>
                <a:uFillTx/>
                <a:latin typeface="Courier" charset="0"/>
              </a:rPr>
              <a:t>std</a:t>
            </a:r>
            <a:r>
              <a:rPr kumimoji="0" lang="en-US" sz="1600" b="0" i="0" u="none" strike="noStrike" kern="0" cap="none" spc="0" normalizeH="0" baseline="0" noProof="0" dirty="0">
                <a:ln>
                  <a:noFill/>
                </a:ln>
                <a:solidFill>
                  <a:prstClr val="black"/>
                </a:solidFill>
                <a:effectLst/>
                <a:uLnTx/>
                <a:uFillTx/>
                <a:latin typeface="Courier" charset="0"/>
              </a:rPr>
              <a:t>::variant&lt;</a:t>
            </a:r>
            <a:r>
              <a:rPr kumimoji="0" lang="en-US" sz="1600" b="0" i="0" u="none" strike="noStrike" kern="0" cap="none" spc="0" normalizeH="0" baseline="0" noProof="0" dirty="0" err="1">
                <a:ln>
                  <a:noFill/>
                </a:ln>
                <a:solidFill>
                  <a:srgbClr val="33A2BD"/>
                </a:solidFill>
                <a:effectLst/>
                <a:uLnTx/>
                <a:uFillTx/>
                <a:latin typeface="Courier" charset="0"/>
              </a:rPr>
              <a:t>int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float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std</a:t>
            </a:r>
            <a:r>
              <a:rPr kumimoji="0" lang="en-US" sz="1600" b="0" i="0" u="none" strike="noStrike" kern="0" cap="none" spc="0" normalizeH="0" baseline="0" noProof="0" dirty="0">
                <a:ln>
                  <a:noFill/>
                </a:ln>
                <a:solidFill>
                  <a:prstClr val="black"/>
                </a:solidFill>
                <a:effectLst/>
                <a:uLnTx/>
                <a:uFillTx/>
                <a:latin typeface="Courier" charset="0"/>
              </a:rPr>
              <a:t>::string&gt;;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r>
            <a:br>
              <a:rPr kumimoji="0" lang="en-US" sz="1600" b="0" i="0" u="none" strike="noStrike" kern="0" cap="none" spc="0" normalizeH="0" baseline="0" noProof="0" dirty="0">
                <a:ln>
                  <a:noFill/>
                </a:ln>
                <a:solidFill>
                  <a:prstClr val="black"/>
                </a:solidFill>
                <a:effectLst/>
                <a:uLnTx/>
                <a:uFillTx/>
                <a:latin typeface="Courier" charset="0"/>
              </a:rPr>
            </a:b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3FF"/>
                </a:solidFill>
                <a:effectLst/>
                <a:uLnTx/>
                <a:uFillTx/>
                <a:latin typeface="Courier" charset="0"/>
              </a:rPr>
              <a:t>auto</a:t>
            </a:r>
            <a:r>
              <a:rPr kumimoji="0" lang="en-US" sz="1600" b="0" i="0" u="none" strike="noStrike" kern="0" cap="none" spc="0" normalizeH="0" baseline="0" noProof="0" dirty="0">
                <a:ln>
                  <a:noFill/>
                </a:ln>
                <a:solidFill>
                  <a:prstClr val="black"/>
                </a:solidFill>
                <a:effectLst/>
                <a:uLnTx/>
                <a:uFillTx/>
                <a:latin typeface="Courier" charset="0"/>
              </a:rPr>
              <a:t> v = Value{100};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3FF"/>
                </a:solidFill>
                <a:effectLst/>
                <a:uLnTx/>
                <a:uFillTx/>
                <a:latin typeface="Courier" charset="0"/>
              </a:rPr>
              <a:t>auto</a:t>
            </a:r>
            <a:r>
              <a:rPr kumimoji="0" lang="en-US" sz="1600" b="0" i="0" u="none" strike="noStrike" kern="0" cap="none" spc="0" normalizeH="0" baseline="0" noProof="0" dirty="0">
                <a:ln>
                  <a:noFill/>
                </a:ln>
                <a:solidFill>
                  <a:prstClr val="black"/>
                </a:solidFill>
                <a:effectLst/>
                <a:uLnTx/>
                <a:uFillTx/>
                <a:latin typeface="Courier" charset="0"/>
              </a:rPr>
              <a:t> v2 = Value{2.5f};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charset="0"/>
              </a:rPr>
              <a:t>v2 = </a:t>
            </a:r>
            <a:r>
              <a:rPr kumimoji="0" lang="en-US" sz="1600" b="0" i="0" u="none" strike="noStrike" kern="0" cap="none" spc="0" normalizeH="0" baseline="0" noProof="0" dirty="0">
                <a:ln>
                  <a:noFill/>
                </a:ln>
                <a:solidFill>
                  <a:srgbClr val="B4261A"/>
                </a:solidFill>
                <a:effectLst/>
                <a:uLnTx/>
                <a:uFillTx/>
                <a:latin typeface="Courier" charset="0"/>
              </a:rPr>
              <a:t>"Hello”;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r>
            <a:br>
              <a:rPr kumimoji="0" lang="en-US" sz="1600" b="0" i="0" u="none" strike="noStrike" kern="0" cap="none" spc="0" normalizeH="0" baseline="0" noProof="0" dirty="0">
                <a:ln>
                  <a:noFill/>
                </a:ln>
                <a:solidFill>
                  <a:prstClr val="black"/>
                </a:solidFill>
                <a:effectLst/>
                <a:uLnTx/>
                <a:uFillTx/>
                <a:latin typeface="Courier" charset="0"/>
              </a:rPr>
            </a:b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Courier" charset="0"/>
              </a:rPr>
              <a:t>std</a:t>
            </a:r>
            <a:r>
              <a:rPr kumimoji="0" lang="en-US" sz="1600" b="0" i="0" u="none" strike="noStrike" kern="0" cap="none" spc="0" normalizeH="0" baseline="0" noProof="0" dirty="0">
                <a:ln>
                  <a:noFill/>
                </a:ln>
                <a:solidFill>
                  <a:prstClr val="black"/>
                </a:solidFill>
                <a:effectLst/>
                <a:uLnTx/>
                <a:uFillTx/>
                <a:latin typeface="Courier" charset="0"/>
              </a:rPr>
              <a:t>::vector&lt;Value&gt; values{1, 2.5f, </a:t>
            </a:r>
            <a:r>
              <a:rPr kumimoji="0" lang="en-US" sz="1600" b="0" i="0" u="none" strike="noStrike" kern="0" cap="none" spc="0" normalizeH="0" baseline="0" noProof="0" dirty="0">
                <a:ln>
                  <a:noFill/>
                </a:ln>
                <a:solidFill>
                  <a:srgbClr val="B4261A"/>
                </a:solidFill>
                <a:effectLst/>
                <a:uLnTx/>
                <a:uFillTx/>
                <a:latin typeface="Courier" charset="0"/>
              </a:rPr>
              <a:t>"Hello"</a:t>
            </a:r>
            <a:r>
              <a:rPr kumimoji="0" lang="en-US" sz="16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264734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Getting at the current value</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
        <p:nvSpPr>
          <p:cNvPr id="9" name="Rectangle 8"/>
          <p:cNvSpPr/>
          <p:nvPr/>
        </p:nvSpPr>
        <p:spPr>
          <a:xfrm>
            <a:off x="838200" y="1660000"/>
            <a:ext cx="5308600" cy="3139321"/>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variant&lt;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&gt; v{2.5f};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3FF"/>
                </a:solidFill>
                <a:effectLst/>
                <a:uLnTx/>
                <a:uFillTx/>
                <a:latin typeface="Courier" charset="0"/>
              </a:rPr>
              <a:t>if</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holds_alternative</a:t>
            </a:r>
            <a:r>
              <a:rPr kumimoji="0" lang="en-US" sz="1800" b="0" i="0" u="none" strike="noStrike" kern="0" cap="none" spc="0" normalizeH="0" baseline="0" noProof="0" dirty="0">
                <a:ln>
                  <a:noFill/>
                </a:ln>
                <a:solidFill>
                  <a:prstClr val="black"/>
                </a:solidFill>
                <a:effectLst/>
                <a:uLnTx/>
                <a:uFillTx/>
                <a:latin typeface="Courier" charset="0"/>
              </a:rPr>
              <a: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&gt;(v))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auto</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i</a:t>
            </a:r>
            <a:r>
              <a:rPr kumimoji="0" lang="en-US" sz="1800" b="0" i="0" u="none" strike="noStrike" kern="0" cap="none" spc="0" normalizeH="0" baseline="0" noProof="0" dirty="0">
                <a:ln>
                  <a:noFill/>
                </a:ln>
                <a:solidFill>
                  <a:prstClr val="black"/>
                </a:solidFill>
                <a:effectLst/>
                <a:uLnTx/>
                <a:uFillTx/>
                <a:latin typeface="Courier" charset="0"/>
              </a:rPr>
              <a:t> = get&lt;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&gt;(v);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a:t>
            </a:r>
            <a:r>
              <a:rPr kumimoji="0" lang="en-US" sz="1800" b="0" i="0" u="none" strike="noStrike" kern="0" cap="none" spc="0" normalizeH="0" baseline="0" noProof="0" dirty="0" err="1">
                <a:ln>
                  <a:noFill/>
                </a:ln>
                <a:solidFill>
                  <a:srgbClr val="008F00"/>
                </a:solidFill>
                <a:effectLst/>
                <a:uLnTx/>
                <a:uFillTx/>
                <a:latin typeface="Courier" charset="0"/>
              </a:rPr>
              <a:t>i</a:t>
            </a:r>
            <a:endParaRPr kumimoji="0" lang="en-US" sz="18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lvl="0" defTabSz="914400"/>
            <a:r>
              <a:rPr kumimoji="0" lang="en-US" sz="1800" b="0" i="0" u="none" strike="noStrike" kern="0" cap="none" spc="0" normalizeH="0" baseline="0" noProof="0" dirty="0">
                <a:ln>
                  <a:noFill/>
                </a:ln>
                <a:solidFill>
                  <a:srgbClr val="0433FF"/>
                </a:solidFill>
                <a:effectLst/>
                <a:uLnTx/>
                <a:uFillTx/>
                <a:latin typeface="Courier" charset="0"/>
              </a:rPr>
              <a:t>else</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if</a:t>
            </a:r>
            <a:r>
              <a:rPr lang="en-US" kern="0" dirty="0">
                <a:solidFill>
                  <a:prstClr val="black"/>
                </a:solidFill>
                <a:latin typeface="Courier" charset="0"/>
              </a:rPr>
              <a:t> (</a:t>
            </a:r>
            <a:r>
              <a:rPr lang="en-US" kern="0" dirty="0" err="1">
                <a:solidFill>
                  <a:prstClr val="black"/>
                </a:solidFill>
                <a:latin typeface="Courier" charset="0"/>
              </a:rPr>
              <a:t>holds_alternative</a:t>
            </a:r>
            <a:r>
              <a:rPr lang="en-US" kern="0" dirty="0">
                <a:solidFill>
                  <a:prstClr val="black"/>
                </a:solidFill>
                <a:latin typeface="Courier" charset="0"/>
              </a:rPr>
              <a:t>&lt;</a:t>
            </a:r>
            <a:r>
              <a:rPr lang="en-US" kern="0" dirty="0">
                <a:solidFill>
                  <a:srgbClr val="33A2BD"/>
                </a:solidFill>
                <a:latin typeface="Courier" charset="0"/>
              </a:rPr>
              <a:t>float</a:t>
            </a:r>
            <a:r>
              <a:rPr lang="en-US" kern="0" dirty="0">
                <a:solidFill>
                  <a:prstClr val="black"/>
                </a:solidFill>
                <a:latin typeface="Courier" charset="0"/>
              </a:rPr>
              <a:t>&gt;(v))</a:t>
            </a: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
        <p:nvSpPr>
          <p:cNvPr id="12" name="Rectangle 11"/>
          <p:cNvSpPr/>
          <p:nvPr/>
        </p:nvSpPr>
        <p:spPr>
          <a:xfrm>
            <a:off x="6299200" y="1660000"/>
            <a:ext cx="5334000" cy="3139321"/>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variant&lt;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&gt; v{2.5f};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3FF"/>
                </a:solidFill>
                <a:effectLst/>
                <a:uLnTx/>
                <a:uFillTx/>
                <a:latin typeface="Courier" charset="0"/>
              </a:rPr>
              <a:t>if</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auto</a:t>
            </a:r>
            <a:r>
              <a:rPr kumimoji="0" lang="en-US" sz="1800" b="0" i="0" u="none" strike="noStrike" kern="0" cap="none" spc="0" normalizeH="0" baseline="0" noProof="0" dirty="0">
                <a:ln>
                  <a:noFill/>
                </a:ln>
                <a:solidFill>
                  <a:prstClr val="black"/>
                </a:solidFill>
                <a:effectLst/>
                <a:uLnTx/>
                <a:uFillTx/>
                <a:latin typeface="Courier" charset="0"/>
              </a:rPr>
              <a:t> pi = </a:t>
            </a:r>
            <a:r>
              <a:rPr kumimoji="0" lang="en-US" sz="1800" b="0" i="0" u="none" strike="noStrike" kern="0" cap="none" spc="0" normalizeH="0" baseline="0" noProof="0" dirty="0" err="1">
                <a:ln>
                  <a:noFill/>
                </a:ln>
                <a:solidFill>
                  <a:prstClr val="black"/>
                </a:solidFill>
                <a:effectLst/>
                <a:uLnTx/>
                <a:uFillTx/>
                <a:latin typeface="Courier" charset="0"/>
              </a:rPr>
              <a:t>get_if</a:t>
            </a:r>
            <a:r>
              <a:rPr kumimoji="0" lang="en-US" sz="1800" b="0" i="0" u="none" strike="noStrike" kern="0" cap="none" spc="0" normalizeH="0" baseline="0" noProof="0" dirty="0">
                <a:ln>
                  <a:noFill/>
                </a:ln>
                <a:solidFill>
                  <a:prstClr val="black"/>
                </a:solidFill>
                <a:effectLst/>
                <a:uLnTx/>
                <a:uFillTx/>
                <a:latin typeface="Courier" charset="0"/>
              </a:rPr>
              <a: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&gt;(&amp;v))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auto</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i</a:t>
            </a:r>
            <a:r>
              <a:rPr kumimoji="0" lang="en-US" sz="1800" b="0" i="0" u="none" strike="noStrike" kern="0" cap="none" spc="0" normalizeH="0" baseline="0" noProof="0" dirty="0">
                <a:ln>
                  <a:noFill/>
                </a:ln>
                <a:solidFill>
                  <a:prstClr val="black"/>
                </a:solidFill>
                <a:effectLst/>
                <a:uLnTx/>
                <a:uFillTx/>
                <a:latin typeface="Courier" charset="0"/>
              </a:rPr>
              <a:t> = *pi;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a:t>
            </a:r>
            <a:r>
              <a:rPr kumimoji="0" lang="en-US" sz="1800" b="0" i="0" u="none" strike="noStrike" kern="0" cap="none" spc="0" normalizeH="0" baseline="0" noProof="0" dirty="0" err="1">
                <a:ln>
                  <a:noFill/>
                </a:ln>
                <a:solidFill>
                  <a:srgbClr val="008F00"/>
                </a:solidFill>
                <a:effectLst/>
                <a:uLnTx/>
                <a:uFillTx/>
                <a:latin typeface="Courier" charset="0"/>
              </a:rPr>
              <a:t>i</a:t>
            </a:r>
            <a:endParaRPr kumimoji="0" lang="en-US" sz="18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3FF"/>
                </a:solidFill>
                <a:effectLst/>
                <a:uLnTx/>
                <a:uFillTx/>
                <a:latin typeface="Courier" charset="0"/>
              </a:rPr>
              <a:t>else</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if</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auto</a:t>
            </a:r>
            <a:r>
              <a:rPr kumimoji="0" lang="en-US" sz="1800" b="0" i="0" u="none" strike="noStrike" kern="0" cap="none" spc="0" normalizeH="0" baseline="0" noProof="0" dirty="0">
                <a:ln>
                  <a:noFill/>
                </a:ln>
                <a:solidFill>
                  <a:prstClr val="black"/>
                </a:solidFill>
                <a:effectLst/>
                <a:uLnTx/>
                <a:uFillTx/>
                <a:latin typeface="Courier" charset="0"/>
              </a:rPr>
              <a:t> pf = </a:t>
            </a:r>
            <a:r>
              <a:rPr kumimoji="0" lang="en-US" sz="1800" b="0" i="0" u="none" strike="noStrike" kern="0" cap="none" spc="0" normalizeH="0" baseline="0" noProof="0" dirty="0" err="1">
                <a:ln>
                  <a:noFill/>
                </a:ln>
                <a:solidFill>
                  <a:prstClr val="black"/>
                </a:solidFill>
                <a:effectLst/>
                <a:uLnTx/>
                <a:uFillTx/>
                <a:latin typeface="Courier" charset="0"/>
              </a:rPr>
              <a:t>get_if</a:t>
            </a:r>
            <a:r>
              <a:rPr kumimoji="0" lang="en-US" sz="1800" b="0" i="0" u="none" strike="noStrike" kern="0" cap="none" spc="0" normalizeH="0" baseline="0" noProof="0" dirty="0">
                <a:ln>
                  <a:noFill/>
                </a:ln>
                <a:solidFill>
                  <a:prstClr val="black"/>
                </a:solidFill>
                <a:effectLst/>
                <a:uLnTx/>
                <a:uFillTx/>
                <a:latin typeface="Courier" charset="0"/>
              </a:rPr>
              <a:t>&lt;</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&gt;(&amp;v))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
        <p:nvSpPr>
          <p:cNvPr id="14" name="TextBox 13"/>
          <p:cNvSpPr txBox="1"/>
          <p:nvPr/>
        </p:nvSpPr>
        <p:spPr>
          <a:xfrm>
            <a:off x="838200" y="5283200"/>
            <a:ext cx="7480300" cy="769441"/>
          </a:xfrm>
          <a:prstGeom prst="rect">
            <a:avLst/>
          </a:prstGeom>
          <a:noFill/>
        </p:spPr>
        <p:txBody>
          <a:bodyPr wrap="square" rtlCol="0">
            <a:spAutoFit/>
          </a:bodyPr>
          <a:lstStyle/>
          <a:p>
            <a:r>
              <a:rPr lang="en-US" sz="4400" dirty="0"/>
              <a:t>⚠️ no exhaustiveness check</a:t>
            </a:r>
          </a:p>
        </p:txBody>
      </p:sp>
    </p:spTree>
    <p:extLst>
      <p:ext uri="{BB962C8B-B14F-4D97-AF65-F5344CB8AC3E}">
        <p14:creationId xmlns:p14="http://schemas.microsoft.com/office/powerpoint/2010/main" val="25046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Using </a:t>
            </a:r>
            <a:r>
              <a:rPr lang="pl-PL" dirty="0">
                <a:latin typeface="Consolas" panose="020B0609020204030204" pitchFamily="49" charset="0"/>
                <a:cs typeface="Consolas" panose="020B0609020204030204" pitchFamily="49" charset="0"/>
              </a:rPr>
              <a:t>std::visit()</a:t>
            </a:r>
            <a:endParaRPr lang="de-DE"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Rectangle 6"/>
          <p:cNvSpPr/>
          <p:nvPr/>
        </p:nvSpPr>
        <p:spPr>
          <a:xfrm>
            <a:off x="838200" y="1647825"/>
            <a:ext cx="4292600" cy="3416320"/>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a:ln>
                  <a:noFill/>
                </a:ln>
                <a:solidFill>
                  <a:srgbClr val="0433FF"/>
                </a:solidFill>
                <a:effectLst/>
                <a:uLnTx/>
                <a:uFillTx/>
                <a:latin typeface="Courier" charset="0"/>
              </a:rPr>
              <a:t>struct</a:t>
            </a:r>
            <a:r>
              <a:rPr kumimoji="0" lang="en-US" b="0" i="0" u="none" strike="noStrike" kern="0" cap="none" spc="0" normalizeH="0" baseline="0" noProof="0" dirty="0">
                <a:ln>
                  <a:noFill/>
                </a:ln>
                <a:solidFill>
                  <a:prstClr val="black"/>
                </a:solidFill>
                <a:effectLst/>
                <a:uLnTx/>
                <a:uFillTx/>
                <a:latin typeface="Courier" charset="0"/>
              </a:rPr>
              <a:t> Visitor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  </a:t>
            </a:r>
            <a:r>
              <a:rPr kumimoji="0" lang="en-US" b="0" i="0" u="none" strike="noStrike" kern="0" cap="none" spc="0" normalizeH="0" baseline="0" noProof="0" dirty="0">
                <a:ln>
                  <a:noFill/>
                </a:ln>
                <a:solidFill>
                  <a:srgbClr val="33A2BD"/>
                </a:solidFill>
                <a:effectLst/>
                <a:uLnTx/>
                <a:uFillTx/>
                <a:latin typeface="Courier" charset="0"/>
              </a:rPr>
              <a:t>void</a:t>
            </a:r>
            <a:r>
              <a:rPr kumimoji="0" lang="en-US" b="0" i="0" u="none" strike="noStrike" kern="0" cap="none" spc="0" normalizeH="0" baseline="0" noProof="0" dirty="0">
                <a:ln>
                  <a:noFill/>
                </a:ln>
                <a:solidFill>
                  <a:prstClr val="black"/>
                </a:solidFill>
                <a:effectLst/>
                <a:uLnTx/>
                <a:uFillTx/>
                <a:latin typeface="Courier" charset="0"/>
              </a:rPr>
              <a:t> </a:t>
            </a:r>
            <a:r>
              <a:rPr kumimoji="0" lang="en-US" b="0" i="0" u="none" strike="noStrike" kern="0" cap="none" spc="0" normalizeH="0" baseline="0" noProof="0" dirty="0">
                <a:ln>
                  <a:noFill/>
                </a:ln>
                <a:solidFill>
                  <a:srgbClr val="0433FF"/>
                </a:solidFill>
                <a:effectLst/>
                <a:uLnTx/>
                <a:uFillTx/>
                <a:latin typeface="Courier" charset="0"/>
              </a:rPr>
              <a:t>operator</a:t>
            </a:r>
            <a:r>
              <a:rPr kumimoji="0" lang="en-US" b="0" i="0" u="none" strike="noStrike" kern="0" cap="none" spc="0" normalizeH="0" baseline="0" noProof="0" dirty="0">
                <a:ln>
                  <a:noFill/>
                </a:ln>
                <a:solidFill>
                  <a:prstClr val="black"/>
                </a:solidFill>
                <a:effectLst/>
                <a:uLnTx/>
                <a:uFillTx/>
                <a:latin typeface="Courier" charset="0"/>
              </a:rPr>
              <a:t>()(</a:t>
            </a:r>
            <a:r>
              <a:rPr kumimoji="0" lang="en-US" b="0" i="0" u="none" strike="noStrike" kern="0" cap="none" spc="0" normalizeH="0" baseline="0" noProof="0" dirty="0" err="1">
                <a:ln>
                  <a:noFill/>
                </a:ln>
                <a:solidFill>
                  <a:srgbClr val="33A2BD"/>
                </a:solidFill>
                <a:effectLst/>
                <a:uLnTx/>
                <a:uFillTx/>
                <a:latin typeface="Courier" charset="0"/>
              </a:rPr>
              <a:t>int</a:t>
            </a:r>
            <a:r>
              <a:rPr kumimoji="0" lang="en-US" b="0" i="0" u="none" strike="noStrike" kern="0" cap="none" spc="0" normalizeH="0" baseline="0" noProof="0" dirty="0">
                <a:ln>
                  <a:noFill/>
                </a:ln>
                <a:solidFill>
                  <a:prstClr val="black"/>
                </a:solidFill>
                <a:effectLst/>
                <a:uLnTx/>
                <a:uFillTx/>
                <a:latin typeface="Courier" charset="0"/>
              </a:rPr>
              <a:t> </a:t>
            </a:r>
            <a:r>
              <a:rPr kumimoji="0" lang="en-US" b="0" i="0" u="none" strike="noStrike" kern="0" cap="none" spc="0" normalizeH="0" baseline="0" noProof="0" dirty="0" err="1">
                <a:ln>
                  <a:noFill/>
                </a:ln>
                <a:solidFill>
                  <a:prstClr val="black"/>
                </a:solidFill>
                <a:effectLst/>
                <a:uLnTx/>
                <a:uFillTx/>
                <a:latin typeface="Courier" charset="0"/>
              </a:rPr>
              <a:t>i</a:t>
            </a:r>
            <a:r>
              <a:rPr kumimoji="0" lang="en-US"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Courier" charset="0"/>
              </a:rPr>
              <a:t>    </a:t>
            </a:r>
            <a:r>
              <a:rPr kumimoji="0" lang="en-US" b="0" i="0" u="none" strike="noStrike" kern="0" cap="none" spc="0" normalizeH="0" baseline="0" noProof="0" dirty="0">
                <a:ln>
                  <a:noFill/>
                </a:ln>
                <a:solidFill>
                  <a:srgbClr val="008F00"/>
                </a:solidFill>
                <a:effectLst/>
                <a:uLnTx/>
                <a:uFillTx/>
                <a:latin typeface="Courier" charset="0"/>
              </a:rPr>
              <a:t>// Do something with </a:t>
            </a:r>
            <a:r>
              <a:rPr kumimoji="0" lang="en-US" b="0" i="0" u="none" strike="noStrike" kern="0" cap="none" spc="0" normalizeH="0" baseline="0" noProof="0" dirty="0" err="1">
                <a:ln>
                  <a:noFill/>
                </a:ln>
                <a:solidFill>
                  <a:srgbClr val="008F00"/>
                </a:solidFill>
                <a:effectLst/>
                <a:uLnTx/>
                <a:uFillTx/>
                <a:latin typeface="Courier" charset="0"/>
              </a:rPr>
              <a:t>i</a:t>
            </a:r>
            <a:endParaRPr kumimoji="0" lang="en-US"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  </a:t>
            </a:r>
            <a:r>
              <a:rPr kumimoji="0" lang="en-US" b="0" i="0" u="none" strike="noStrike" kern="0" cap="none" spc="0" normalizeH="0" baseline="0" noProof="0" dirty="0">
                <a:ln>
                  <a:noFill/>
                </a:ln>
                <a:solidFill>
                  <a:srgbClr val="33A2BD"/>
                </a:solidFill>
                <a:effectLst/>
                <a:uLnTx/>
                <a:uFillTx/>
                <a:latin typeface="Courier" charset="0"/>
              </a:rPr>
              <a:t>void</a:t>
            </a:r>
            <a:r>
              <a:rPr kumimoji="0" lang="en-US" b="0" i="0" u="none" strike="noStrike" kern="0" cap="none" spc="0" normalizeH="0" baseline="0" noProof="0" dirty="0">
                <a:ln>
                  <a:noFill/>
                </a:ln>
                <a:solidFill>
                  <a:prstClr val="black"/>
                </a:solidFill>
                <a:effectLst/>
                <a:uLnTx/>
                <a:uFillTx/>
                <a:latin typeface="Courier" charset="0"/>
              </a:rPr>
              <a:t> </a:t>
            </a:r>
            <a:r>
              <a:rPr kumimoji="0" lang="en-US" b="0" i="0" u="none" strike="noStrike" kern="0" cap="none" spc="0" normalizeH="0" baseline="0" noProof="0" dirty="0">
                <a:ln>
                  <a:noFill/>
                </a:ln>
                <a:solidFill>
                  <a:srgbClr val="0433FF"/>
                </a:solidFill>
                <a:effectLst/>
                <a:uLnTx/>
                <a:uFillTx/>
                <a:latin typeface="Courier" charset="0"/>
              </a:rPr>
              <a:t>operator</a:t>
            </a:r>
            <a:r>
              <a:rPr kumimoji="0" lang="en-US" b="0" i="0" u="none" strike="noStrike" kern="0" cap="none" spc="0" normalizeH="0" baseline="0" noProof="0" dirty="0">
                <a:ln>
                  <a:noFill/>
                </a:ln>
                <a:solidFill>
                  <a:prstClr val="black"/>
                </a:solidFill>
                <a:effectLst/>
                <a:uLnTx/>
                <a:uFillTx/>
                <a:latin typeface="Courier" charset="0"/>
              </a:rPr>
              <a:t>()(</a:t>
            </a:r>
            <a:r>
              <a:rPr kumimoji="0" lang="en-US" b="0" i="0" u="none" strike="noStrike" kern="0" cap="none" spc="0" normalizeH="0" baseline="0" noProof="0" dirty="0">
                <a:ln>
                  <a:noFill/>
                </a:ln>
                <a:solidFill>
                  <a:srgbClr val="33A2BD"/>
                </a:solidFill>
                <a:effectLst/>
                <a:uLnTx/>
                <a:uFillTx/>
                <a:latin typeface="Courier" charset="0"/>
              </a:rPr>
              <a:t>float</a:t>
            </a:r>
            <a:r>
              <a:rPr kumimoji="0" lang="en-US" b="0" i="0" u="none" strike="noStrike" kern="0" cap="none" spc="0" normalizeH="0" baseline="0" noProof="0" dirty="0">
                <a:ln>
                  <a:noFill/>
                </a:ln>
                <a:solidFill>
                  <a:prstClr val="black"/>
                </a:solidFill>
                <a:effectLst/>
                <a:uLnTx/>
                <a:uFillTx/>
                <a:latin typeface="Courier" charset="0"/>
              </a:rPr>
              <a:t> 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Courier" charset="0"/>
              </a:rPr>
              <a:t>    </a:t>
            </a:r>
            <a:r>
              <a:rPr kumimoji="0" lang="en-US" b="0" i="0" u="none" strike="noStrike" kern="0" cap="none" spc="0" normalizeH="0" baseline="0" noProof="0" dirty="0">
                <a:ln>
                  <a:noFill/>
                </a:ln>
                <a:solidFill>
                  <a:srgbClr val="008F00"/>
                </a:solidFill>
                <a:effectLst/>
                <a:uLnTx/>
                <a:uFillTx/>
                <a:latin typeface="Courier" charset="0"/>
              </a:rPr>
              <a:t>// Do something with f</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Courier" charset="0"/>
              </a:rPr>
              <a:t>  </a:t>
            </a:r>
            <a:r>
              <a:rPr kumimoji="0" lang="en-US"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charset="0"/>
              </a:rPr>
              <a:t>};</a:t>
            </a:r>
          </a:p>
        </p:txBody>
      </p:sp>
      <p:sp>
        <p:nvSpPr>
          <p:cNvPr id="9" name="Rectangle 8"/>
          <p:cNvSpPr/>
          <p:nvPr/>
        </p:nvSpPr>
        <p:spPr>
          <a:xfrm>
            <a:off x="5676900" y="1657350"/>
            <a:ext cx="4521200" cy="923330"/>
          </a:xfrm>
          <a:prstGeom prst="rect">
            <a:avLst/>
          </a:prstGeom>
          <a:solidFill>
            <a:schemeClr val="tx1"/>
          </a:solidFill>
        </p:spPr>
        <p:txBody>
          <a:bodyPr wrap="square">
            <a:spAutoFit/>
          </a:bodyPr>
          <a:lstStyle/>
          <a:p>
            <a:pPr lvl="0" defTabSz="914400">
              <a:defRPr/>
            </a:pPr>
            <a:r>
              <a:rPr lang="en-US" kern="0" dirty="0">
                <a:solidFill>
                  <a:prstClr val="black"/>
                </a:solidFill>
                <a:latin typeface="Courier" charset="0"/>
              </a:rPr>
              <a:t>variant&lt;</a:t>
            </a:r>
            <a:r>
              <a:rPr lang="en-US" kern="0" dirty="0" err="1">
                <a:solidFill>
                  <a:srgbClr val="33A2BD"/>
                </a:solidFill>
                <a:latin typeface="Courier" charset="0"/>
              </a:rPr>
              <a:t>int</a:t>
            </a:r>
            <a:r>
              <a:rPr lang="en-US" kern="0" dirty="0">
                <a:solidFill>
                  <a:prstClr val="black"/>
                </a:solidFill>
                <a:latin typeface="Courier" charset="0"/>
              </a:rPr>
              <a:t>, </a:t>
            </a:r>
            <a:r>
              <a:rPr lang="en-US" kern="0" dirty="0">
                <a:solidFill>
                  <a:srgbClr val="33A2BD"/>
                </a:solidFill>
                <a:latin typeface="Courier" charset="0"/>
              </a:rPr>
              <a:t>float</a:t>
            </a:r>
            <a:r>
              <a:rPr lang="en-US" kern="0" dirty="0">
                <a:solidFill>
                  <a:prstClr val="black"/>
                </a:solidFill>
                <a:latin typeface="Courier" charset="0"/>
              </a:rPr>
              <a:t>&gt; </a:t>
            </a:r>
            <a:r>
              <a:rPr lang="en-US" kern="0" dirty="0" err="1">
                <a:solidFill>
                  <a:prstClr val="black"/>
                </a:solidFill>
                <a:latin typeface="Courier" charset="0"/>
              </a:rPr>
              <a:t>var</a:t>
            </a:r>
            <a:r>
              <a:rPr lang="en-US" kern="0" dirty="0">
                <a:solidFill>
                  <a:prstClr val="black"/>
                </a:solidFill>
                <a:latin typeface="Courier" charset="0"/>
              </a:rPr>
              <a:t>{2.5f};</a:t>
            </a:r>
            <a:br>
              <a:rPr lang="en-US" kern="0" dirty="0">
                <a:solidFill>
                  <a:prstClr val="black"/>
                </a:solidFill>
                <a:latin typeface="Courier" charset="0"/>
              </a:rPr>
            </a:br>
            <a:endParaRPr lang="en-US" kern="0" dirty="0">
              <a:solidFill>
                <a:prstClr val="black"/>
              </a:solidFill>
              <a:latin typeface="Courier" charset="0"/>
            </a:endParaRPr>
          </a:p>
          <a:p>
            <a:pPr lvl="0" defTabSz="914400">
              <a:defRPr/>
            </a:pPr>
            <a:r>
              <a:rPr lang="en-US" kern="0" dirty="0">
                <a:solidFill>
                  <a:prstClr val="black"/>
                </a:solidFill>
                <a:latin typeface="Courier" charset="0"/>
              </a:rPr>
              <a:t>visit(Visitor{}, </a:t>
            </a:r>
            <a:r>
              <a:rPr lang="en-US" kern="0" dirty="0" err="1">
                <a:solidFill>
                  <a:prstClr val="black"/>
                </a:solidFill>
                <a:latin typeface="Courier" charset="0"/>
              </a:rPr>
              <a:t>var</a:t>
            </a:r>
            <a:r>
              <a:rPr lang="en-US" kern="0" dirty="0">
                <a:solidFill>
                  <a:prstClr val="black"/>
                </a:solidFill>
                <a:latin typeface="Courier" charset="0"/>
              </a:rPr>
              <a:t>);</a:t>
            </a:r>
          </a:p>
        </p:txBody>
      </p:sp>
    </p:spTree>
    <p:extLst>
      <p:ext uri="{BB962C8B-B14F-4D97-AF65-F5344CB8AC3E}">
        <p14:creationId xmlns:p14="http://schemas.microsoft.com/office/powerpoint/2010/main" val="3092359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Pattern Matching</a:t>
            </a:r>
            <a:endParaRPr lang="de-DE" dirty="0"/>
          </a:p>
        </p:txBody>
      </p:sp>
      <p:sp>
        <p:nvSpPr>
          <p:cNvPr id="4" name="Slide Number Placeholder 3"/>
          <p:cNvSpPr>
            <a:spLocks noGrp="1"/>
          </p:cNvSpPr>
          <p:nvPr>
            <p:ph type="sldNum"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655662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smtClean="0"/>
              <a:t>Definition</a:t>
            </a:r>
            <a:endParaRPr lang="de-DE" dirty="0"/>
          </a:p>
        </p:txBody>
      </p:sp>
      <p:sp>
        <p:nvSpPr>
          <p:cNvPr id="5" name="Content Placeholder 4"/>
          <p:cNvSpPr>
            <a:spLocks noGrp="1"/>
          </p:cNvSpPr>
          <p:nvPr>
            <p:ph idx="1"/>
          </p:nvPr>
        </p:nvSpPr>
        <p:spPr/>
        <p:txBody>
          <a:bodyPr/>
          <a:lstStyle/>
          <a:p>
            <a:pPr marL="0" indent="0">
              <a:buNone/>
            </a:pPr>
            <a:r>
              <a:rPr lang="pl-PL" dirty="0"/>
              <a:t>„</a:t>
            </a:r>
            <a:r>
              <a:rPr lang="en-US" dirty="0"/>
              <a:t>Pattern matching is a mechanism for checking a </a:t>
            </a:r>
            <a:r>
              <a:rPr lang="en-US" b="1" dirty="0">
                <a:solidFill>
                  <a:srgbClr val="FFC000"/>
                </a:solidFill>
              </a:rPr>
              <a:t>value</a:t>
            </a:r>
            <a:r>
              <a:rPr lang="en-US" dirty="0"/>
              <a:t> </a:t>
            </a:r>
            <a:r>
              <a:rPr lang="en-US" b="1" dirty="0">
                <a:solidFill>
                  <a:srgbClr val="FFC000"/>
                </a:solidFill>
              </a:rPr>
              <a:t>against</a:t>
            </a:r>
            <a:r>
              <a:rPr lang="en-US" dirty="0"/>
              <a:t> a </a:t>
            </a:r>
            <a:r>
              <a:rPr lang="en-US" b="1" dirty="0">
                <a:solidFill>
                  <a:srgbClr val="FFC000"/>
                </a:solidFill>
              </a:rPr>
              <a:t>pattern</a:t>
            </a:r>
            <a:r>
              <a:rPr lang="en-US" dirty="0"/>
              <a:t>. A successful match can also </a:t>
            </a:r>
            <a:r>
              <a:rPr lang="en-US" b="1" dirty="0">
                <a:solidFill>
                  <a:srgbClr val="FFC000"/>
                </a:solidFill>
              </a:rPr>
              <a:t>deconstruct</a:t>
            </a:r>
            <a:r>
              <a:rPr lang="en-US" dirty="0"/>
              <a:t> a value into its </a:t>
            </a:r>
            <a:r>
              <a:rPr lang="en-US" b="1" dirty="0">
                <a:solidFill>
                  <a:srgbClr val="FFC000"/>
                </a:solidFill>
              </a:rPr>
              <a:t>constituent parts</a:t>
            </a:r>
            <a:r>
              <a:rPr lang="en-US" dirty="0"/>
              <a:t>. It is a </a:t>
            </a:r>
            <a:r>
              <a:rPr lang="en-US" b="1" dirty="0">
                <a:solidFill>
                  <a:srgbClr val="FFC000"/>
                </a:solidFill>
              </a:rPr>
              <a:t>more powerful</a:t>
            </a:r>
            <a:r>
              <a:rPr lang="en-US" dirty="0"/>
              <a:t> version of</a:t>
            </a:r>
            <a:r>
              <a:rPr lang="pl-PL" dirty="0"/>
              <a:t> </a:t>
            </a:r>
            <a:r>
              <a:rPr lang="en-US" dirty="0"/>
              <a:t>the</a:t>
            </a:r>
            <a:r>
              <a:rPr lang="pl-PL" dirty="0"/>
              <a:t> </a:t>
            </a:r>
            <a:r>
              <a:rPr lang="en-US" b="1" dirty="0">
                <a:solidFill>
                  <a:srgbClr val="FFC000"/>
                </a:solidFill>
              </a:rPr>
              <a:t>switch</a:t>
            </a:r>
            <a:r>
              <a:rPr lang="pl-PL" dirty="0"/>
              <a:t> </a:t>
            </a:r>
            <a:r>
              <a:rPr lang="en-US" dirty="0"/>
              <a:t>statement </a:t>
            </a:r>
            <a:r>
              <a:rPr lang="pl-PL" dirty="0"/>
              <a:t>[...]</a:t>
            </a:r>
            <a:r>
              <a:rPr lang="en-US" dirty="0"/>
              <a:t> and it can likewise be used in place of a series of if/else</a:t>
            </a:r>
            <a:r>
              <a:rPr lang="pl-PL" dirty="0"/>
              <a:t> </a:t>
            </a:r>
            <a:r>
              <a:rPr lang="en-US" dirty="0"/>
              <a:t>statements.</a:t>
            </a:r>
            <a:r>
              <a:rPr lang="pl-PL" dirty="0"/>
              <a:t>”</a:t>
            </a:r>
          </a:p>
          <a:p>
            <a:pPr marL="0" indent="0">
              <a:buNone/>
            </a:pPr>
            <a:endParaRPr lang="pl-PL" dirty="0"/>
          </a:p>
          <a:p>
            <a:pPr marL="0" indent="0">
              <a:buNone/>
            </a:pPr>
            <a:endParaRPr lang="pl-PL" dirty="0">
              <a:hlinkClick r:id="rId3"/>
            </a:endParaRPr>
          </a:p>
          <a:p>
            <a:pPr marL="0" indent="0">
              <a:buNone/>
            </a:pPr>
            <a:endParaRPr lang="pl-PL" dirty="0">
              <a:hlinkClick r:id="rId3"/>
            </a:endParaRPr>
          </a:p>
          <a:p>
            <a:pPr marL="0" indent="0">
              <a:buNone/>
            </a:pPr>
            <a:endParaRPr lang="pl-PL" dirty="0">
              <a:hlinkClick r:id="rId3"/>
            </a:endParaRPr>
          </a:p>
          <a:p>
            <a:pPr marL="0" indent="0">
              <a:buNone/>
            </a:pPr>
            <a:r>
              <a:rPr lang="de-DE" dirty="0">
                <a:hlinkClick r:id="rId3"/>
              </a:rPr>
              <a:t>https://docs.scala-lang.org/tour/pattern-matching.html</a:t>
            </a:r>
            <a:endParaRPr lang="pl-PL" dirty="0"/>
          </a:p>
        </p:txBody>
      </p:sp>
      <p:sp>
        <p:nvSpPr>
          <p:cNvPr id="3" name="Slide Number Placeholder 2"/>
          <p:cNvSpPr>
            <a:spLocks noGrp="1"/>
          </p:cNvSpPr>
          <p:nvPr>
            <p:ph type="sldNum" sz="quarter"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3540301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Matching</a:t>
            </a:r>
            <a:r>
              <a:rPr lang="pl-PL" dirty="0"/>
              <a:t> </a:t>
            </a:r>
            <a:r>
              <a:rPr lang="pl-PL" dirty="0" err="1"/>
              <a:t>values</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
        <p:nvSpPr>
          <p:cNvPr id="7" name="Right Arrow 6"/>
          <p:cNvSpPr/>
          <p:nvPr/>
        </p:nvSpPr>
        <p:spPr>
          <a:xfrm>
            <a:off x="5752591" y="2528879"/>
            <a:ext cx="978408" cy="484632"/>
          </a:xfrm>
          <a:prstGeom prst="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p:cNvSpPr/>
          <p:nvPr/>
        </p:nvSpPr>
        <p:spPr>
          <a:xfrm>
            <a:off x="838198" y="1720850"/>
            <a:ext cx="4764315" cy="2585323"/>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if</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n</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 5) {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a:ln>
                  <a:noFill/>
                </a:ln>
                <a:solidFill>
                  <a:srgbClr val="008F0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else</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if</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n</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&gt;= 6 &amp;&amp;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n</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&lt;=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1</a:t>
            </a:r>
            <a:r>
              <a:rPr kumimoji="0" lang="en-US"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0</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a:ln>
                  <a:noFill/>
                </a:ln>
                <a:solidFill>
                  <a:srgbClr val="008F0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else</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if</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n</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&lt; 0) {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a:ln>
                  <a:noFill/>
                </a:ln>
                <a:solidFill>
                  <a:srgbClr val="008F0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0433FF"/>
                </a:solidFill>
                <a:effectLst/>
                <a:uLnTx/>
                <a:uFillTx/>
                <a:latin typeface="Courier" charset="0"/>
                <a:ea typeface="Courier" charset="0"/>
                <a:cs typeface="Courier" charset="0"/>
              </a:rPr>
              <a:t>else</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a:ln>
                  <a:noFill/>
                </a:ln>
                <a:solidFill>
                  <a:srgbClr val="008F0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a:t>
            </a:r>
          </a:p>
        </p:txBody>
      </p:sp>
      <p:sp>
        <p:nvSpPr>
          <p:cNvPr id="11" name="Rectangle 10"/>
          <p:cNvSpPr/>
          <p:nvPr/>
        </p:nvSpPr>
        <p:spPr>
          <a:xfrm>
            <a:off x="7010399" y="1720850"/>
            <a:ext cx="3827813" cy="1754326"/>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match (n)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  5          =&gt; </a:t>
            </a:r>
            <a:r>
              <a:rPr kumimoji="0" lang="is-IS" sz="1800" b="0" i="0" u="none" strike="noStrike" kern="0" cap="none" spc="0" normalizeH="0" baseline="0" noProof="0" dirty="0">
                <a:ln>
                  <a:noFill/>
                </a:ln>
                <a:solidFill>
                  <a:srgbClr val="008F00"/>
                </a:solidFill>
                <a:effectLst/>
                <a:uLnTx/>
                <a:uFillTx/>
                <a:latin typeface="Courier" charset="0"/>
              </a:rPr>
              <a:t>// ...,</a:t>
            </a:r>
            <a:endParaRPr kumimoji="0" lang="is-I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  [6..10]    =&gt; </a:t>
            </a:r>
            <a:r>
              <a:rPr kumimoji="0" lang="is-IS" sz="1800" b="0" i="0" u="none" strike="noStrike" kern="0" cap="none" spc="0" normalizeH="0" baseline="0" noProof="0" dirty="0">
                <a:ln>
                  <a:noFill/>
                </a:ln>
                <a:solidFill>
                  <a:srgbClr val="008F00"/>
                </a:solidFill>
                <a:effectLst/>
                <a:uLnTx/>
                <a:uFillTx/>
                <a:latin typeface="Courier" charset="0"/>
              </a:rPr>
              <a:t>// ...,</a:t>
            </a:r>
            <a:endParaRPr kumimoji="0" lang="is-I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  n </a:t>
            </a:r>
            <a:r>
              <a:rPr kumimoji="0" lang="is-IS" sz="1800" b="0" i="0" u="none" strike="noStrike" kern="0" cap="none" spc="0" normalizeH="0" baseline="0" noProof="0" dirty="0">
                <a:ln>
                  <a:noFill/>
                </a:ln>
                <a:solidFill>
                  <a:srgbClr val="0433FF"/>
                </a:solidFill>
                <a:effectLst/>
                <a:uLnTx/>
                <a:uFillTx/>
                <a:latin typeface="Courier" charset="0"/>
              </a:rPr>
              <a:t>if</a:t>
            </a:r>
            <a:r>
              <a:rPr kumimoji="0" lang="is-IS" sz="1800" b="0" i="0" u="none" strike="noStrike" kern="0" cap="none" spc="0" normalizeH="0" baseline="0" noProof="0" dirty="0">
                <a:ln>
                  <a:noFill/>
                </a:ln>
                <a:solidFill>
                  <a:prstClr val="black"/>
                </a:solidFill>
                <a:effectLst/>
                <a:uLnTx/>
                <a:uFillTx/>
                <a:latin typeface="Courier" charset="0"/>
              </a:rPr>
              <a:t> n &lt; 0 =&gt; </a:t>
            </a:r>
            <a:r>
              <a:rPr kumimoji="0" lang="is-IS" sz="1800" b="0" i="0" u="none" strike="noStrike" kern="0" cap="none" spc="0" normalizeH="0" baseline="0" noProof="0" dirty="0">
                <a:ln>
                  <a:noFill/>
                </a:ln>
                <a:solidFill>
                  <a:srgbClr val="008F00"/>
                </a:solidFill>
                <a:effectLst/>
                <a:uLnTx/>
                <a:uFillTx/>
                <a:latin typeface="Courier" charset="0"/>
              </a:rPr>
              <a:t>// n</a:t>
            </a:r>
            <a:r>
              <a:rPr kumimoji="0" lang="is-IS" sz="1800" b="0" i="0" u="none" strike="noStrike" kern="0" cap="none" spc="0" normalizeH="0" noProof="0" dirty="0">
                <a:ln>
                  <a:noFill/>
                </a:ln>
                <a:solidFill>
                  <a:srgbClr val="008F00"/>
                </a:solidFill>
                <a:effectLst/>
                <a:uLnTx/>
                <a:uFillTx/>
                <a:latin typeface="Courier" charset="0"/>
              </a:rPr>
              <a:t> ...</a:t>
            </a:r>
            <a:r>
              <a:rPr kumimoji="0" lang="is-IS" sz="1800" b="0" i="0" u="none" strike="noStrike" kern="0" cap="none" spc="0" normalizeH="0" baseline="0" noProof="0" dirty="0">
                <a:ln>
                  <a:noFill/>
                </a:ln>
                <a:solidFill>
                  <a:srgbClr val="008F00"/>
                </a:solidFill>
                <a:effectLst/>
                <a:uLnTx/>
                <a:uFillTx/>
                <a:latin typeface="Courier" charset="0"/>
              </a:rPr>
              <a:t>,</a:t>
            </a:r>
            <a:endParaRPr kumimoji="0" lang="is-I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  _          =&gt; </a:t>
            </a:r>
            <a:r>
              <a:rPr kumimoji="0" lang="is-IS" sz="1800" b="0" i="0" u="none" strike="noStrike" kern="0" cap="none" spc="0" normalizeH="0" baseline="0" noProof="0" dirty="0">
                <a:ln>
                  <a:noFill/>
                </a:ln>
                <a:solidFill>
                  <a:srgbClr val="008F00"/>
                </a:solidFill>
                <a:effectLst/>
                <a:uLnTx/>
                <a:uFillTx/>
                <a:latin typeface="Courier" charset="0"/>
              </a:rPr>
              <a:t>// ...</a:t>
            </a:r>
            <a:endParaRPr kumimoji="0" lang="is-I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49874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Native pattern matching: </a:t>
            </a:r>
            <a:r>
              <a:rPr lang="pl-PL" dirty="0" err="1"/>
              <a:t>Haskell</a:t>
            </a:r>
            <a:r>
              <a:rPr lang="pl-PL" dirty="0"/>
              <a:t> (1)</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Rectangle 6"/>
          <p:cNvSpPr/>
          <p:nvPr/>
        </p:nvSpPr>
        <p:spPr>
          <a:xfrm>
            <a:off x="838200" y="3620478"/>
            <a:ext cx="6096000" cy="923330"/>
          </a:xfrm>
          <a:prstGeom prst="rect">
            <a:avLst/>
          </a:prstGeom>
          <a:solidFill>
            <a:sysClr val="window" lastClr="FFFFFF"/>
          </a:solid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CC7"/>
                </a:solidFill>
                <a:effectLst/>
                <a:uLnTx/>
                <a:uFillTx/>
                <a:latin typeface="Courier" charset="0"/>
              </a:rPr>
              <a:t>factorial</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00000"/>
                </a:solidFill>
                <a:effectLst/>
                <a:uLnTx/>
                <a:uFillTx/>
                <a:latin typeface="Courier" charset="0"/>
              </a:rPr>
              <a:t>::</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err="1">
                <a:ln>
                  <a:noFill/>
                </a:ln>
                <a:solidFill>
                  <a:srgbClr val="4349AA"/>
                </a:solidFill>
                <a:effectLst/>
                <a:uLnTx/>
                <a:uFillTx/>
                <a:latin typeface="Courier" charset="0"/>
              </a:rPr>
              <a:t>Int</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00000"/>
                </a:solidFill>
                <a:effectLst/>
                <a:uLnTx/>
                <a:uFillTx/>
                <a:latin typeface="Courier" charset="0"/>
              </a:rPr>
              <a:t>-&gt;</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err="1">
                <a:ln>
                  <a:noFill/>
                </a:ln>
                <a:solidFill>
                  <a:srgbClr val="4349AA"/>
                </a:solidFill>
                <a:effectLst/>
                <a:uLnTx/>
                <a:uFillTx/>
                <a:latin typeface="Courier" charset="0"/>
              </a:rPr>
              <a:t>Int</a:t>
            </a:r>
            <a:endParaRPr kumimoji="0" lang="en-US" sz="1800" b="0" i="0" u="none" strike="noStrike" kern="0" cap="none" spc="0" normalizeH="0" baseline="0" noProof="0" dirty="0">
              <a:ln>
                <a:noFill/>
              </a:ln>
              <a:solidFill>
                <a:srgbClr val="007C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CC7"/>
                </a:solidFill>
                <a:effectLst/>
                <a:uLnTx/>
                <a:uFillTx/>
                <a:latin typeface="Courier" charset="0"/>
              </a:rPr>
              <a:t>factorial</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32CE4"/>
                </a:solidFill>
                <a:effectLst/>
                <a:uLnTx/>
                <a:uFillTx/>
                <a:latin typeface="Courier" charset="0"/>
              </a:rPr>
              <a:t>0</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00000"/>
                </a:solidFill>
                <a:effectLst/>
                <a:uLnTx/>
                <a:uFillTx/>
                <a:latin typeface="Courier" charset="0"/>
              </a:rPr>
              <a:t>=</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32CE4"/>
                </a:solidFill>
                <a:effectLst/>
                <a:uLnTx/>
                <a:uFillTx/>
                <a:latin typeface="Courier" charset="0"/>
              </a:rPr>
              <a:t>1</a:t>
            </a:r>
            <a:endParaRPr kumimoji="0" lang="en-US" sz="1800" b="0" i="0" u="none" strike="noStrike" kern="0" cap="none" spc="0" normalizeH="0" baseline="0" noProof="0" dirty="0">
              <a:ln>
                <a:noFill/>
              </a:ln>
              <a:solidFill>
                <a:srgbClr val="007C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CC7"/>
                </a:solidFill>
                <a:effectLst/>
                <a:uLnTx/>
                <a:uFillTx/>
                <a:latin typeface="Courier" charset="0"/>
              </a:rPr>
              <a:t>factorial</a:t>
            </a:r>
            <a:r>
              <a:rPr kumimoji="0" lang="en-US" sz="1800" b="0" i="0" u="none" strike="noStrike" kern="0" cap="none" spc="0" normalizeH="0" baseline="0" noProof="0" dirty="0">
                <a:ln>
                  <a:noFill/>
                </a:ln>
                <a:solidFill>
                  <a:prstClr val="black"/>
                </a:solidFill>
                <a:effectLst/>
                <a:uLnTx/>
                <a:uFillTx/>
                <a:latin typeface="Courier" charset="0"/>
              </a:rPr>
              <a:t> n </a:t>
            </a:r>
            <a:r>
              <a:rPr kumimoji="0" lang="en-US" sz="1800" b="1"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n </a:t>
            </a:r>
            <a:r>
              <a:rPr kumimoji="0" lang="en-US" sz="1800" b="0" i="0" u="none" strike="noStrike" kern="0" cap="none" spc="0" normalizeH="0" baseline="0" noProof="0" dirty="0">
                <a:ln>
                  <a:noFill/>
                </a:ln>
                <a:solidFill>
                  <a:srgbClr val="424242"/>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factorial (n </a:t>
            </a:r>
            <a:r>
              <a:rPr kumimoji="0" lang="en-US" sz="1800" b="0" i="0" u="none" strike="noStrike" kern="0" cap="none" spc="0" normalizeH="0" baseline="0" noProof="0" dirty="0">
                <a:ln>
                  <a:noFill/>
                </a:ln>
                <a:solidFill>
                  <a:srgbClr val="424242"/>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032CE4"/>
                </a:solidFill>
                <a:effectLst/>
                <a:uLnTx/>
                <a:uFillTx/>
                <a:latin typeface="Courier" charset="0"/>
              </a:rPr>
              <a:t>1</a:t>
            </a:r>
            <a:r>
              <a:rPr kumimoji="0" lang="en-US" sz="1800" b="0" i="0" u="none" strike="noStrike" kern="0" cap="none" spc="0" normalizeH="0" baseline="0" noProof="0" dirty="0">
                <a:ln>
                  <a:noFill/>
                </a:ln>
                <a:solidFill>
                  <a:prstClr val="black"/>
                </a:solidFill>
                <a:effectLst/>
                <a:uLnTx/>
                <a:uFillTx/>
                <a:latin typeface="Courier" charset="0"/>
              </a:rPr>
              <a:t>)</a:t>
            </a:r>
          </a:p>
        </p:txBody>
      </p:sp>
      <p:sp>
        <p:nvSpPr>
          <p:cNvPr id="8" name="Rectangle 7"/>
          <p:cNvSpPr/>
          <p:nvPr/>
        </p:nvSpPr>
        <p:spPr>
          <a:xfrm>
            <a:off x="838200" y="1669564"/>
            <a:ext cx="6096000" cy="1477328"/>
          </a:xfrm>
          <a:prstGeom prst="rect">
            <a:avLst/>
          </a:prstGeom>
          <a:solidFill>
            <a:sysClr val="window" lastClr="FFFFFF"/>
          </a:solid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33A2BD"/>
                </a:solidFill>
                <a:effectLst/>
                <a:uLnTx/>
                <a:uFillTx/>
                <a:latin typeface="Courier" charset="0"/>
              </a:rPr>
              <a:t>int</a:t>
            </a:r>
            <a:r>
              <a:rPr kumimoji="0" lang="en-US" sz="1800" b="0" i="0" u="none" strike="noStrike" kern="0" cap="none" spc="0" normalizeH="0" baseline="0" noProof="0" dirty="0" smtClean="0">
                <a:ln>
                  <a:noFill/>
                </a:ln>
                <a:solidFill>
                  <a:prstClr val="black"/>
                </a:solidFill>
                <a:effectLst/>
                <a:uLnTx/>
                <a:uFillTx/>
                <a:latin typeface="Courier" charset="0"/>
              </a:rPr>
              <a:t> factorial(</a:t>
            </a:r>
            <a:r>
              <a:rPr kumimoji="0" lang="en-US" sz="1800" b="0" i="0" u="none" strike="noStrike" kern="0" cap="none" spc="0" normalizeH="0" baseline="0" noProof="0" dirty="0" err="1" smtClean="0">
                <a:ln>
                  <a:noFill/>
                </a:ln>
                <a:solidFill>
                  <a:srgbClr val="33A2BD"/>
                </a:solidFill>
                <a:effectLst/>
                <a:uLnTx/>
                <a:uFillTx/>
                <a:latin typeface="Courier" charset="0"/>
              </a:rPr>
              <a:t>int</a:t>
            </a:r>
            <a:r>
              <a:rPr kumimoji="0" lang="en-US" sz="1800" b="0" i="0" u="none" strike="noStrike" kern="0" cap="none" spc="0" normalizeH="0" baseline="0" noProof="0" dirty="0" smtClean="0">
                <a:ln>
                  <a:noFill/>
                </a:ln>
                <a:solidFill>
                  <a:prstClr val="black"/>
                </a:solidFill>
                <a:effectLst/>
                <a:uLnTx/>
                <a:uFillTx/>
                <a:latin typeface="Courier" charset="0"/>
              </a:rPr>
              <a:t> 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smtClean="0">
                <a:ln>
                  <a:noFill/>
                </a:ln>
                <a:solidFill>
                  <a:srgbClr val="0433FF"/>
                </a:solidFill>
                <a:effectLst/>
                <a:uLnTx/>
                <a:uFillTx/>
                <a:latin typeface="Courier" charset="0"/>
              </a:rPr>
              <a:t>if</a:t>
            </a:r>
            <a:r>
              <a:rPr kumimoji="0" lang="en-US" sz="1800" b="0" i="0" u="none" strike="noStrike" kern="0" cap="none" spc="0" normalizeH="0" baseline="0" noProof="0" dirty="0" smtClean="0">
                <a:ln>
                  <a:noFill/>
                </a:ln>
                <a:solidFill>
                  <a:prstClr val="black"/>
                </a:solidFill>
                <a:effectLst/>
                <a:uLnTx/>
                <a:uFillTx/>
                <a:latin typeface="Courier" charset="0"/>
              </a:rPr>
              <a:t> (n == 0) { </a:t>
            </a:r>
            <a:r>
              <a:rPr kumimoji="0" lang="en-US" sz="1800" b="0" i="0" u="none" strike="noStrike" kern="0" cap="none" spc="0" normalizeH="0" baseline="0" noProof="0" dirty="0" smtClean="0">
                <a:ln>
                  <a:noFill/>
                </a:ln>
                <a:solidFill>
                  <a:srgbClr val="0433FF"/>
                </a:solidFill>
                <a:effectLst/>
                <a:uLnTx/>
                <a:uFillTx/>
                <a:latin typeface="Courier" charset="0"/>
              </a:rPr>
              <a:t>return</a:t>
            </a:r>
            <a:r>
              <a:rPr kumimoji="0" lang="en-US" sz="1800" b="0" i="0" u="none" strike="noStrike" kern="0" cap="none" spc="0" normalizeH="0" baseline="0" noProof="0" dirty="0" smtClean="0">
                <a:ln>
                  <a:noFill/>
                </a:ln>
                <a:solidFill>
                  <a:prstClr val="black"/>
                </a:solidFill>
                <a:effectLst/>
                <a:uLnTx/>
                <a:uFillTx/>
                <a:latin typeface="Courier" charset="0"/>
              </a:rPr>
              <a:t> 1;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smtClean="0">
                <a:ln>
                  <a:noFill/>
                </a:ln>
                <a:solidFill>
                  <a:srgbClr val="0433FF"/>
                </a:solidFill>
                <a:effectLst/>
                <a:uLnTx/>
                <a:uFillTx/>
                <a:latin typeface="Courier" charset="0"/>
              </a:rPr>
              <a:t>return</a:t>
            </a:r>
            <a:r>
              <a:rPr kumimoji="0" lang="en-US" sz="1800" b="0" i="0" u="none" strike="noStrike" kern="0" cap="none" spc="0" normalizeH="0" baseline="0" noProof="0" dirty="0" smtClean="0">
                <a:ln>
                  <a:noFill/>
                </a:ln>
                <a:solidFill>
                  <a:prstClr val="black"/>
                </a:solidFill>
                <a:effectLst/>
                <a:uLnTx/>
                <a:uFillTx/>
                <a:latin typeface="Courier" charset="0"/>
              </a:rPr>
              <a:t> n * factorial(n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p>
        </p:txBody>
      </p:sp>
    </p:spTree>
    <p:extLst>
      <p:ext uri="{BB962C8B-B14F-4D97-AF65-F5344CB8AC3E}">
        <p14:creationId xmlns:p14="http://schemas.microsoft.com/office/powerpoint/2010/main" val="275191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l-PL" dirty="0"/>
              <a:t>About Me</a:t>
            </a:r>
            <a:endParaRPr lang="de-DE" dirty="0"/>
          </a:p>
        </p:txBody>
      </p:sp>
      <p:sp>
        <p:nvSpPr>
          <p:cNvPr id="9" name="Content Placeholder 8"/>
          <p:cNvSpPr>
            <a:spLocks noGrp="1"/>
          </p:cNvSpPr>
          <p:nvPr>
            <p:ph idx="1"/>
          </p:nvPr>
        </p:nvSpPr>
        <p:spPr/>
        <p:txBody>
          <a:bodyPr/>
          <a:lstStyle/>
          <a:p>
            <a:pPr marL="0" indent="0">
              <a:buNone/>
            </a:pPr>
            <a:r>
              <a:rPr lang="pl-PL" dirty="0"/>
              <a:t>Tech Principal at Ableton</a:t>
            </a:r>
          </a:p>
          <a:p>
            <a:pPr marL="0" indent="0">
              <a:buNone/>
            </a:pPr>
            <a:r>
              <a:rPr lang="pl-PL" dirty="0"/>
              <a:t>Making music hardware &amp; software</a:t>
            </a:r>
          </a:p>
          <a:p>
            <a:pPr marL="0" indent="0">
              <a:buNone/>
            </a:pPr>
            <a:endParaRPr lang="pl-PL" dirty="0"/>
          </a:p>
          <a:p>
            <a:pPr marL="0" indent="0">
              <a:buNone/>
            </a:pPr>
            <a:r>
              <a:rPr lang="pl-PL" dirty="0"/>
              <a:t>Into: Games, guitar playing, vintage computers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3976767"/>
            <a:ext cx="4981575" cy="220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Image result for duke nukem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867" y="4387850"/>
            <a:ext cx="2950633" cy="2212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orizon zero da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656" y="3721101"/>
            <a:ext cx="3152422" cy="177323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MeetingCppTalk\Nik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808" y="1743075"/>
            <a:ext cx="2014944" cy="315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49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Sum </a:t>
            </a:r>
            <a:r>
              <a:rPr lang="pl-PL" dirty="0" err="1"/>
              <a:t>types</a:t>
            </a:r>
            <a:r>
              <a:rPr lang="pl-PL" dirty="0"/>
              <a:t> &amp; </a:t>
            </a:r>
            <a:r>
              <a:rPr lang="pl-PL" dirty="0" err="1"/>
              <a:t>pattern</a:t>
            </a:r>
            <a:r>
              <a:rPr lang="pl-PL" dirty="0"/>
              <a:t> </a:t>
            </a:r>
            <a:r>
              <a:rPr lang="pl-PL" dirty="0" err="1"/>
              <a:t>matching</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
        <p:nvSpPr>
          <p:cNvPr id="5" name="Content Placeholder 2"/>
          <p:cNvSpPr txBox="1">
            <a:spLocks/>
          </p:cNvSpPr>
          <p:nvPr/>
        </p:nvSpPr>
        <p:spPr>
          <a:xfrm>
            <a:off x="838200" y="1720850"/>
            <a:ext cx="5041900" cy="2241550"/>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variant&lt;Type1, Type2, Type3&gt; </a:t>
            </a:r>
            <a:r>
              <a:rPr lang="nn-NO" sz="1600" dirty="0" err="1">
                <a:solidFill>
                  <a:srgbClr val="000000"/>
                </a:solidFill>
                <a:latin typeface="Consolas" panose="020B0609020204030204" pitchFamily="49" charset="0"/>
                <a:cs typeface="Consolas" panose="020B0609020204030204" pitchFamily="49" charset="0"/>
              </a:rPr>
              <a:t>variantValue</a:t>
            </a:r>
            <a:r>
              <a:rPr lang="nn-NO" sz="1600" dirty="0">
                <a:solidFill>
                  <a:srgbClr val="000000"/>
                </a:solidFill>
                <a:latin typeface="Consolas" panose="020B0609020204030204" pitchFamily="49" charset="0"/>
                <a:cs typeface="Consolas" panose="020B0609020204030204" pitchFamily="49" charset="0"/>
              </a:rPr>
              <a:t>;</a:t>
            </a:r>
          </a:p>
          <a:p>
            <a:pPr marL="0" indent="0" defTabSz="457200">
              <a:lnSpc>
                <a:spcPct val="120000"/>
              </a:lnSpc>
              <a:spcBef>
                <a:spcPts val="0"/>
              </a:spcBef>
              <a:buNone/>
            </a:pPr>
            <a:endParaRPr lang="nn-NO" sz="1600" dirty="0">
              <a:solidFill>
                <a:srgbClr val="000000"/>
              </a:solidFill>
              <a:latin typeface="Consolas" panose="020B0609020204030204" pitchFamily="49" charset="0"/>
              <a:cs typeface="Consolas" panose="020B0609020204030204" pitchFamily="49" charset="0"/>
            </a:endParaRPr>
          </a:p>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match (</a:t>
            </a:r>
            <a:r>
              <a:rPr lang="nn-NO" sz="1600" dirty="0" err="1">
                <a:solidFill>
                  <a:srgbClr val="000000"/>
                </a:solidFill>
                <a:latin typeface="Consolas" panose="020B0609020204030204" pitchFamily="49" charset="0"/>
                <a:cs typeface="Consolas" panose="020B0609020204030204" pitchFamily="49" charset="0"/>
              </a:rPr>
              <a:t>variantValue</a:t>
            </a:r>
            <a:r>
              <a:rPr lang="nn-NO" sz="1600" dirty="0">
                <a:solidFill>
                  <a:srgbClr val="000000"/>
                </a:solidFill>
                <a:latin typeface="Consolas" panose="020B0609020204030204" pitchFamily="49" charset="0"/>
                <a:cs typeface="Consolas" panose="020B0609020204030204" pitchFamily="49" charset="0"/>
              </a:rPr>
              <a:t>) {</a:t>
            </a:r>
          </a:p>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  Type1 t1 =&gt; ...,</a:t>
            </a:r>
          </a:p>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  Type2 t2 =&gt; ...,</a:t>
            </a:r>
          </a:p>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  Type3 t3 =&gt; ...,</a:t>
            </a:r>
          </a:p>
          <a:p>
            <a:pPr marL="0" indent="0" defTabSz="457200">
              <a:lnSpc>
                <a:spcPct val="120000"/>
              </a:lnSpc>
              <a:spcBef>
                <a:spcPts val="0"/>
              </a:spcBef>
              <a:buNone/>
            </a:pPr>
            <a:r>
              <a:rPr lang="nn-NO" sz="160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54278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Native pattern matching: </a:t>
            </a:r>
            <a:r>
              <a:rPr lang="pl-PL" dirty="0" err="1"/>
              <a:t>Haskell</a:t>
            </a:r>
            <a:r>
              <a:rPr lang="pl-PL" dirty="0"/>
              <a:t> (2)</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
        <p:nvSpPr>
          <p:cNvPr id="10" name="Rectangle 9"/>
          <p:cNvSpPr/>
          <p:nvPr/>
        </p:nvSpPr>
        <p:spPr>
          <a:xfrm>
            <a:off x="838200" y="1665238"/>
            <a:ext cx="9814625" cy="1477328"/>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9600"/>
                </a:solidFill>
                <a:effectLst/>
                <a:uLnTx/>
                <a:uFillTx/>
                <a:latin typeface="Courier" charset="0"/>
              </a:rPr>
              <a:t>data</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Tree</a:t>
            </a:r>
            <a:r>
              <a:rPr kumimoji="0" lang="en-US" sz="1800" b="0" i="0" u="none" strike="noStrike" kern="0" cap="none" spc="0" normalizeH="0" baseline="0" noProof="0" dirty="0">
                <a:ln>
                  <a:noFill/>
                </a:ln>
                <a:solidFill>
                  <a:prstClr val="black"/>
                </a:solidFill>
                <a:effectLst/>
                <a:uLnTx/>
                <a:uFillTx/>
                <a:latin typeface="Courier" charset="0"/>
              </a:rPr>
              <a:t> a </a:t>
            </a:r>
            <a:r>
              <a:rPr kumimoji="0" lang="en-US" sz="1800" b="1"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Leaf</a:t>
            </a:r>
            <a:r>
              <a:rPr kumimoji="0" lang="en-US" sz="1800" b="0" i="0" u="none" strike="noStrike" kern="0" cap="none" spc="0" normalizeH="0" baseline="0" noProof="0" dirty="0">
                <a:ln>
                  <a:noFill/>
                </a:ln>
                <a:solidFill>
                  <a:prstClr val="black"/>
                </a:solidFill>
                <a:effectLst/>
                <a:uLnTx/>
                <a:uFillTx/>
                <a:latin typeface="Courier" charset="0"/>
              </a:rPr>
              <a:t> a </a:t>
            </a:r>
            <a:r>
              <a:rPr kumimoji="0" lang="en-US" sz="1800" b="0" i="0" u="none" strike="noStrike" kern="0" cap="none" spc="0" normalizeH="0" baseline="0" noProof="0" dirty="0">
                <a:ln>
                  <a:noFill/>
                </a:ln>
                <a:solidFill>
                  <a:srgbClr val="424242"/>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Node</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Tree</a:t>
            </a:r>
            <a:r>
              <a:rPr kumimoji="0" lang="en-US" sz="1800" b="0" i="0" u="none" strike="noStrike" kern="0" cap="none" spc="0" normalizeH="0" baseline="0" noProof="0" dirty="0">
                <a:ln>
                  <a:noFill/>
                </a:ln>
                <a:solidFill>
                  <a:prstClr val="black"/>
                </a:solidFill>
                <a:effectLst/>
                <a:uLnTx/>
                <a:uFillTx/>
                <a:latin typeface="Courier" charset="0"/>
              </a:rPr>
              <a:t> a) (</a:t>
            </a:r>
            <a:r>
              <a:rPr kumimoji="0" lang="en-US" sz="1800" b="1" i="0" u="none" strike="noStrike" kern="0" cap="none" spc="0" normalizeH="0" baseline="0" noProof="0" dirty="0">
                <a:ln>
                  <a:noFill/>
                </a:ln>
                <a:solidFill>
                  <a:srgbClr val="4349AA"/>
                </a:solidFill>
                <a:effectLst/>
                <a:uLnTx/>
                <a:uFillTx/>
                <a:latin typeface="Courier" charset="0"/>
              </a:rPr>
              <a:t>Tree</a:t>
            </a:r>
            <a:r>
              <a:rPr kumimoji="0" lang="en-US" sz="1800" b="0" i="0" u="none" strike="noStrike" kern="0" cap="none" spc="0" normalizeH="0" baseline="0" noProof="0" dirty="0">
                <a:ln>
                  <a:noFill/>
                </a:ln>
                <a:solidFill>
                  <a:prstClr val="black"/>
                </a:solidFill>
                <a:effectLst/>
                <a:uLnTx/>
                <a:uFillTx/>
                <a:latin typeface="Courier" charset="0"/>
              </a:rPr>
              <a:t> 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7CC7"/>
                </a:solidFill>
                <a:effectLst/>
                <a:uLnTx/>
                <a:uFillTx/>
                <a:latin typeface="Courier" charset="0"/>
              </a:rPr>
              <a:t>countNodes</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Tree</a:t>
            </a:r>
            <a:r>
              <a:rPr kumimoji="0" lang="en-US" sz="1800" b="0" i="0" u="none" strike="noStrike" kern="0" cap="none" spc="0" normalizeH="0" baseline="0" noProof="0" dirty="0">
                <a:ln>
                  <a:noFill/>
                </a:ln>
                <a:solidFill>
                  <a:prstClr val="black"/>
                </a:solidFill>
                <a:effectLst/>
                <a:uLnTx/>
                <a:uFillTx/>
                <a:latin typeface="Courier" charset="0"/>
              </a:rPr>
              <a:t> a </a:t>
            </a:r>
            <a:r>
              <a:rPr kumimoji="0" lang="en-US" sz="1800" b="1" i="0" u="none" strike="noStrike" kern="0" cap="none" spc="0" normalizeH="0" baseline="0" noProof="0" dirty="0">
                <a:ln>
                  <a:noFill/>
                </a:ln>
                <a:solidFill>
                  <a:prstClr val="black"/>
                </a:solidFill>
                <a:effectLst/>
                <a:uLnTx/>
                <a:uFillTx/>
                <a:latin typeface="Courier" charset="0"/>
              </a:rPr>
              <a:t>-&gt;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err="1">
                <a:ln>
                  <a:noFill/>
                </a:ln>
                <a:solidFill>
                  <a:srgbClr val="4349AA"/>
                </a:solidFill>
                <a:effectLst/>
                <a:uLnTx/>
                <a:uFillTx/>
                <a:latin typeface="Courier" charset="0"/>
              </a:rPr>
              <a:t>Int</a:t>
            </a: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7CC7"/>
                </a:solidFill>
                <a:effectLst/>
                <a:uLnTx/>
                <a:uFillTx/>
                <a:latin typeface="Courier" charset="0"/>
              </a:rPr>
              <a:t>countNodes</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Leaf</a:t>
            </a:r>
            <a:r>
              <a:rPr kumimoji="0" lang="en-US" sz="1800" b="0" i="0" u="none" strike="noStrike" kern="0" cap="none" spc="0" normalizeH="0" baseline="0" noProof="0" dirty="0">
                <a:ln>
                  <a:noFill/>
                </a:ln>
                <a:solidFill>
                  <a:srgbClr val="000000"/>
                </a:solidFill>
                <a:effectLst/>
                <a:uLnTx/>
                <a:uFillTx/>
                <a:latin typeface="Courier" charset="0"/>
              </a:rPr>
              <a:t> a) </a:t>
            </a:r>
            <a:r>
              <a:rPr kumimoji="0" lang="en-US" sz="1800" b="1" i="0" u="none" strike="noStrike" kern="0" cap="none" spc="0" normalizeH="0" baseline="0" noProof="0" dirty="0">
                <a:ln>
                  <a:noFill/>
                </a:ln>
                <a:solidFill>
                  <a:srgbClr val="000000"/>
                </a:solidFill>
                <a:effectLst/>
                <a:uLnTx/>
                <a:uFillTx/>
                <a:latin typeface="Courier" charset="0"/>
              </a:rPr>
              <a:t>=</a:t>
            </a: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1" i="0" u="none" strike="noStrike" kern="0" cap="none" spc="0" normalizeH="0" baseline="0" noProof="0" dirty="0">
                <a:ln>
                  <a:noFill/>
                </a:ln>
                <a:solidFill>
                  <a:srgbClr val="032CE4"/>
                </a:solidFill>
                <a:effectLst/>
                <a:uLnTx/>
                <a:uFillTx/>
                <a:latin typeface="Courier" charset="0"/>
              </a:rPr>
              <a:t>0</a:t>
            </a:r>
            <a:endParaRPr kumimoji="0" lang="en-US" sz="1800" b="0" i="0" u="none" strike="noStrike" kern="0" cap="none" spc="0" normalizeH="0" baseline="0" noProof="0" dirty="0">
              <a:ln>
                <a:noFill/>
              </a:ln>
              <a:solidFill>
                <a:srgbClr val="007C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7CC7"/>
                </a:solidFill>
                <a:effectLst/>
                <a:uLnTx/>
                <a:uFillTx/>
                <a:latin typeface="Courier" charset="0"/>
              </a:rPr>
              <a:t>countNodes</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4349AA"/>
                </a:solidFill>
                <a:effectLst/>
                <a:uLnTx/>
                <a:uFillTx/>
                <a:latin typeface="Courier" charset="0"/>
              </a:rPr>
              <a:t>Node</a:t>
            </a:r>
            <a:r>
              <a:rPr kumimoji="0" lang="en-US" sz="1800" b="0" i="0" u="none" strike="noStrike" kern="0" cap="none" spc="0" normalizeH="0" baseline="0" noProof="0" dirty="0">
                <a:ln>
                  <a:noFill/>
                </a:ln>
                <a:solidFill>
                  <a:prstClr val="black"/>
                </a:solidFill>
                <a:effectLst/>
                <a:uLnTx/>
                <a:uFillTx/>
                <a:latin typeface="Courier" charset="0"/>
              </a:rPr>
              <a:t> left right) </a:t>
            </a:r>
            <a:r>
              <a:rPr kumimoji="0" lang="en-US" sz="1800" b="1"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1" i="0" u="none" strike="noStrike" kern="0" cap="none" spc="0" normalizeH="0" baseline="0" noProof="0" dirty="0">
                <a:ln>
                  <a:noFill/>
                </a:ln>
                <a:solidFill>
                  <a:srgbClr val="032CE4"/>
                </a:solidFill>
                <a:effectLst/>
                <a:uLnTx/>
                <a:uFillTx/>
                <a:latin typeface="Courier" charset="0"/>
              </a:rPr>
              <a:t>1</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424242"/>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countNodes</a:t>
            </a:r>
            <a:r>
              <a:rPr kumimoji="0" lang="en-US" sz="1800" b="0" i="0" u="none" strike="noStrike" kern="0" cap="none" spc="0" normalizeH="0" baseline="0" noProof="0" dirty="0">
                <a:ln>
                  <a:noFill/>
                </a:ln>
                <a:solidFill>
                  <a:prstClr val="black"/>
                </a:solidFill>
                <a:effectLst/>
                <a:uLnTx/>
                <a:uFillTx/>
                <a:latin typeface="Courier" charset="0"/>
              </a:rPr>
              <a:t> left </a:t>
            </a:r>
            <a:r>
              <a:rPr kumimoji="0" lang="en-US" sz="1800" b="0" i="0" u="none" strike="noStrike" kern="0" cap="none" spc="0" normalizeH="0" baseline="0" noProof="0" dirty="0">
                <a:ln>
                  <a:noFill/>
                </a:ln>
                <a:solidFill>
                  <a:srgbClr val="424242"/>
                </a:solidFill>
                <a:effectLst/>
                <a:uLnTx/>
                <a:uFillTx/>
                <a:latin typeface="Courier" charset="0"/>
              </a:rPr>
              <a: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countNodes</a:t>
            </a:r>
            <a:r>
              <a:rPr kumimoji="0" lang="en-US" sz="1800" b="0" i="0" u="none" strike="noStrike" kern="0" cap="none" spc="0" normalizeH="0" baseline="0" noProof="0" dirty="0">
                <a:ln>
                  <a:noFill/>
                </a:ln>
                <a:solidFill>
                  <a:prstClr val="black"/>
                </a:solidFill>
                <a:effectLst/>
                <a:uLnTx/>
                <a:uFillTx/>
                <a:latin typeface="Courier" charset="0"/>
              </a:rPr>
              <a:t> right</a:t>
            </a:r>
          </a:p>
        </p:txBody>
      </p:sp>
    </p:spTree>
    <p:extLst>
      <p:ext uri="{BB962C8B-B14F-4D97-AF65-F5344CB8AC3E}">
        <p14:creationId xmlns:p14="http://schemas.microsoft.com/office/powerpoint/2010/main" val="1236131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Native pattern matching: Rust</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Rectangle 6"/>
          <p:cNvSpPr/>
          <p:nvPr/>
        </p:nvSpPr>
        <p:spPr>
          <a:xfrm>
            <a:off x="838200" y="1609724"/>
            <a:ext cx="8717808" cy="4247317"/>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1800" b="1" i="0" u="none" strike="noStrike" kern="0" cap="none" spc="0" normalizeH="0" baseline="0" noProof="0" dirty="0">
                <a:ln>
                  <a:noFill/>
                </a:ln>
                <a:solidFill>
                  <a:srgbClr val="009600"/>
                </a:solidFill>
                <a:effectLst/>
                <a:uLnTx/>
                <a:uFillTx/>
                <a:latin typeface="Courier" charset="0"/>
              </a:rPr>
              <a:t>enum</a:t>
            </a:r>
            <a:r>
              <a:rPr kumimoji="0" lang="is-IS" sz="1800" b="0" i="0" u="none" strike="noStrike" kern="0" cap="none" spc="0" normalizeH="0" baseline="0" noProof="0" dirty="0">
                <a:ln>
                  <a:noFill/>
                </a:ln>
                <a:solidFill>
                  <a:srgbClr val="000000"/>
                </a:solidFill>
                <a:effectLst/>
                <a:uLnTx/>
                <a:uFillTx/>
                <a:latin typeface="Courier" charset="0"/>
              </a:rPr>
              <a:t> </a:t>
            </a:r>
            <a:r>
              <a:rPr kumimoji="0" lang="is-IS" sz="1800" b="1" i="0" u="none" strike="noStrike" kern="0" cap="none" spc="0" normalizeH="0" baseline="0" noProof="0" dirty="0">
                <a:ln>
                  <a:noFill/>
                </a:ln>
                <a:solidFill>
                  <a:srgbClr val="C92479"/>
                </a:solidFill>
                <a:effectLst/>
                <a:uLnTx/>
                <a:uFillTx/>
                <a:latin typeface="Courier" charset="0"/>
              </a:rPr>
              <a:t>Message</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000000"/>
                </a:solidFill>
                <a:effectLst/>
                <a:uLnTx/>
                <a:uFillTx/>
                <a:latin typeface="Courier" charset="0"/>
              </a:rPr>
              <a:t>{</a:t>
            </a:r>
            <a:endParaRPr kumimoji="0" lang="is-IS" sz="1800" b="0" i="0" u="none" strike="noStrike" kern="0" cap="none" spc="0" normalizeH="0" baseline="0" noProof="0" dirty="0">
              <a:ln>
                <a:noFill/>
              </a:ln>
              <a:solidFill>
                <a:srgbClr val="C92479"/>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Quit,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ChangeColor(</a:t>
            </a:r>
            <a:r>
              <a:rPr kumimoji="0" lang="is-IS" sz="1800" b="1" i="0" u="none" strike="noStrike" kern="0" cap="none" spc="0" normalizeH="0" baseline="0" noProof="0" dirty="0">
                <a:ln>
                  <a:noFill/>
                </a:ln>
                <a:solidFill>
                  <a:srgbClr val="4349AA"/>
                </a:solidFill>
                <a:effectLst/>
                <a:uLnTx/>
                <a:uFillTx/>
                <a:latin typeface="Courier" charset="0"/>
              </a:rPr>
              <a:t>i32</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1" i="0" u="none" strike="noStrike" kern="0" cap="none" spc="0" normalizeH="0" baseline="0" noProof="0" dirty="0">
                <a:ln>
                  <a:noFill/>
                </a:ln>
                <a:solidFill>
                  <a:srgbClr val="4349AA"/>
                </a:solidFill>
                <a:effectLst/>
                <a:uLnTx/>
                <a:uFillTx/>
                <a:latin typeface="Courier" charset="0"/>
              </a:rPr>
              <a:t>i32</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1" i="0" u="none" strike="noStrike" kern="0" cap="none" spc="0" normalizeH="0" baseline="0" noProof="0" dirty="0">
                <a:ln>
                  <a:noFill/>
                </a:ln>
                <a:solidFill>
                  <a:srgbClr val="4349AA"/>
                </a:solidFill>
                <a:effectLst/>
                <a:uLnTx/>
                <a:uFillTx/>
                <a:latin typeface="Courier" charset="0"/>
              </a:rPr>
              <a:t>i32</a:t>
            </a:r>
            <a:r>
              <a:rPr kumimoji="0" lang="is-I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Move</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x: </a:t>
            </a:r>
            <a:r>
              <a:rPr kumimoji="0" lang="is-IS" sz="1800" b="1" i="0" u="none" strike="noStrike" kern="0" cap="none" spc="0" normalizeH="0" baseline="0" noProof="0" dirty="0">
                <a:ln>
                  <a:noFill/>
                </a:ln>
                <a:solidFill>
                  <a:srgbClr val="4349AA"/>
                </a:solidFill>
                <a:effectLst/>
                <a:uLnTx/>
                <a:uFillTx/>
                <a:latin typeface="Courier" charset="0"/>
              </a:rPr>
              <a:t>i32</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y: </a:t>
            </a:r>
            <a:r>
              <a:rPr kumimoji="0" lang="is-IS" sz="1800" b="1" i="0" u="none" strike="noStrike" kern="0" cap="none" spc="0" normalizeH="0" baseline="0" noProof="0" dirty="0">
                <a:ln>
                  <a:noFill/>
                </a:ln>
                <a:solidFill>
                  <a:srgbClr val="4349AA"/>
                </a:solidFill>
                <a:effectLst/>
                <a:uLnTx/>
                <a:uFillTx/>
                <a:latin typeface="Courier" charset="0"/>
              </a:rPr>
              <a:t>i32</a:t>
            </a:r>
            <a:r>
              <a:rPr kumimoji="0" lang="is-I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Write(</a:t>
            </a:r>
            <a:r>
              <a:rPr kumimoji="0" lang="is-IS" sz="1800" b="0" i="0" u="none" strike="noStrike" kern="0" cap="none" spc="0" normalizeH="0" baseline="0" noProof="0" dirty="0">
                <a:ln>
                  <a:noFill/>
                </a:ln>
                <a:solidFill>
                  <a:srgbClr val="00802A"/>
                </a:solidFill>
                <a:effectLst/>
                <a:uLnTx/>
                <a:uFillTx/>
                <a:latin typeface="Courier" charset="0"/>
              </a:rPr>
              <a:t>String</a:t>
            </a:r>
            <a:r>
              <a:rPr kumimoji="0" lang="is-I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s-IS" sz="1800" b="0" i="0" u="none" strike="noStrike" kern="0" cap="none" spc="0" normalizeH="0" baseline="0" noProof="0" dirty="0">
              <a:ln>
                <a:noFill/>
              </a:ln>
              <a:solidFill>
                <a:srgbClr val="C7C7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1" i="0" u="none" strike="noStrike" kern="0" cap="none" spc="0" normalizeH="0" baseline="0" noProof="0" dirty="0">
                <a:ln>
                  <a:noFill/>
                </a:ln>
                <a:solidFill>
                  <a:srgbClr val="009600"/>
                </a:solidFill>
                <a:effectLst/>
                <a:uLnTx/>
                <a:uFillTx/>
                <a:latin typeface="Courier" charset="0"/>
              </a:rPr>
              <a:t>fn</a:t>
            </a:r>
            <a:r>
              <a:rPr kumimoji="0" lang="is-IS" sz="1800" b="0" i="0" u="none" strike="noStrike" kern="0" cap="none" spc="0" normalizeH="0" baseline="0" noProof="0" dirty="0">
                <a:ln>
                  <a:noFill/>
                </a:ln>
                <a:solidFill>
                  <a:srgbClr val="000000"/>
                </a:solidFill>
                <a:effectLst/>
                <a:uLnTx/>
                <a:uFillTx/>
                <a:latin typeface="Courier" charset="0"/>
              </a:rPr>
              <a:t> </a:t>
            </a:r>
            <a:r>
              <a:rPr kumimoji="0" lang="is-IS" sz="1800" b="1" i="0" u="none" strike="noStrike" kern="0" cap="none" spc="0" normalizeH="0" baseline="0" noProof="0" dirty="0">
                <a:ln>
                  <a:noFill/>
                </a:ln>
                <a:solidFill>
                  <a:srgbClr val="007CC7"/>
                </a:solidFill>
                <a:effectLst/>
                <a:uLnTx/>
                <a:uFillTx/>
                <a:latin typeface="Courier" charset="0"/>
              </a:rPr>
              <a:t>process_message</a:t>
            </a:r>
            <a:r>
              <a:rPr kumimoji="0" lang="is-IS" sz="1800" b="0" i="0" u="none" strike="noStrike" kern="0" cap="none" spc="0" normalizeH="0" baseline="0" noProof="0" dirty="0">
                <a:ln>
                  <a:noFill/>
                </a:ln>
                <a:solidFill>
                  <a:srgbClr val="000000"/>
                </a:solidFill>
                <a:effectLst/>
                <a:uLnTx/>
                <a:uFillTx/>
                <a:latin typeface="Courier" charset="0"/>
              </a:rPr>
              <a:t>(msg: </a:t>
            </a:r>
            <a:r>
              <a:rPr kumimoji="0" lang="is-IS" sz="1800" b="1" i="0" u="none" strike="noStrike" kern="0" cap="none" spc="0" normalizeH="0" baseline="0" noProof="0" dirty="0">
                <a:ln>
                  <a:noFill/>
                </a:ln>
                <a:solidFill>
                  <a:srgbClr val="C92479"/>
                </a:solidFill>
                <a:effectLst/>
                <a:uLnTx/>
                <a:uFillTx/>
                <a:latin typeface="Courier" charset="0"/>
              </a:rPr>
              <a:t>Message</a:t>
            </a:r>
            <a:r>
              <a:rPr kumimoji="0" lang="is-IS" sz="1800" b="0" i="0" u="none" strike="noStrike" kern="0" cap="none" spc="0" normalizeH="0" baseline="0" noProof="0" dirty="0">
                <a:ln>
                  <a:noFill/>
                </a:ln>
                <a:solidFill>
                  <a:srgbClr val="000000"/>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000000"/>
                </a:solidFill>
                <a:effectLst/>
                <a:uLnTx/>
                <a:uFillTx/>
                <a:latin typeface="Courier" charset="0"/>
              </a:rPr>
              <a:t>{</a:t>
            </a:r>
            <a:endParaRPr kumimoji="0" lang="is-IS" sz="1800" b="0" i="0" u="none" strike="noStrike" kern="0" cap="none" spc="0" normalizeH="0" baseline="0" noProof="0" dirty="0">
              <a:ln>
                <a:noFill/>
              </a:ln>
              <a:solidFill>
                <a:srgbClr val="007C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1" i="0" u="none" strike="noStrike" kern="0" cap="none" spc="0" normalizeH="0" baseline="0" noProof="0" dirty="0">
                <a:ln>
                  <a:noFill/>
                </a:ln>
                <a:solidFill>
                  <a:srgbClr val="009600"/>
                </a:solidFill>
                <a:effectLst/>
                <a:uLnTx/>
                <a:uFillTx/>
                <a:latin typeface="Courier" charset="0"/>
              </a:rPr>
              <a:t>match</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000000"/>
                </a:solidFill>
                <a:effectLst/>
                <a:uLnTx/>
                <a:uFillTx/>
                <a:latin typeface="Courier" charset="0"/>
              </a:rPr>
              <a:t>msg</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000000"/>
                </a:solidFill>
                <a:effectLst/>
                <a:uLnTx/>
                <a:uFillTx/>
                <a:latin typeface="Courier" charset="0"/>
              </a:rPr>
              <a:t>{</a:t>
            </a:r>
            <a:endParaRPr kumimoji="0" lang="is-IS" sz="1800" b="0" i="0" u="none" strike="noStrike" kern="0" cap="none" spc="0" normalizeH="0" baseline="0" noProof="0" dirty="0">
              <a:ln>
                <a:noFill/>
              </a:ln>
              <a:solidFill>
                <a:srgbClr val="C7C7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Message::Quit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424242"/>
                </a:solidFill>
                <a:effectLst/>
                <a:uLnTx/>
                <a:uFillTx/>
                <a:latin typeface="Courier" charset="0"/>
              </a:rPr>
              <a:t>=&gt;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quit(),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Message::ChangeColor(r,</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g,</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b)</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424242"/>
                </a:solidFill>
                <a:effectLst/>
                <a:uLnTx/>
                <a:uFillTx/>
                <a:latin typeface="Courier" charset="0"/>
              </a:rPr>
              <a:t>=&gt;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change_color(r,</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g,</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b),</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Message::Move</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x: </a:t>
            </a:r>
            <a:r>
              <a:rPr kumimoji="0" lang="is-IS" sz="1800" b="1" i="0" u="none" strike="noStrike" kern="0" cap="none" spc="0" normalizeH="0" baseline="0" noProof="0" dirty="0">
                <a:ln>
                  <a:noFill/>
                </a:ln>
                <a:solidFill>
                  <a:srgbClr val="C92479"/>
                </a:solidFill>
                <a:effectLst/>
                <a:uLnTx/>
                <a:uFillTx/>
                <a:latin typeface="Courier" charset="0"/>
              </a:rPr>
              <a:t>x</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y: </a:t>
            </a:r>
            <a:r>
              <a:rPr kumimoji="0" lang="is-IS" sz="1800" b="1" i="0" u="none" strike="noStrike" kern="0" cap="none" spc="0" normalizeH="0" baseline="0" noProof="0" dirty="0">
                <a:ln>
                  <a:noFill/>
                </a:ln>
                <a:solidFill>
                  <a:srgbClr val="C92479"/>
                </a:solidFill>
                <a:effectLst/>
                <a:uLnTx/>
                <a:uFillTx/>
                <a:latin typeface="Courier" charset="0"/>
              </a:rPr>
              <a:t>y</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424242"/>
                </a:solidFill>
                <a:effectLst/>
                <a:uLnTx/>
                <a:uFillTx/>
                <a:latin typeface="Courier" charset="0"/>
              </a:rPr>
              <a:t>=&gt;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move_cursor(x,</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y),</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Message::Write(s)</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424242"/>
                </a:solidFill>
                <a:effectLst/>
                <a:uLnTx/>
                <a:uFillTx/>
                <a:latin typeface="Courier" charset="0"/>
              </a:rPr>
              <a:t>=&gt;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println</a:t>
            </a:r>
            <a:r>
              <a:rPr kumimoji="0" lang="is-IS" sz="1800" b="0" i="0" u="none" strike="noStrike" kern="0" cap="none" spc="0" normalizeH="0" baseline="0" noProof="0" dirty="0">
                <a:ln>
                  <a:noFill/>
                </a:ln>
                <a:solidFill>
                  <a:srgbClr val="424242"/>
                </a:solidFill>
                <a:effectLst/>
                <a:uLnTx/>
                <a:uFillTx/>
                <a:latin typeface="Courier" charset="0"/>
              </a:rPr>
              <a:t>!</a:t>
            </a:r>
            <a:r>
              <a:rPr kumimoji="0" lang="is-IS" sz="1800" b="0" i="0" u="none" strike="noStrike" kern="0" cap="none" spc="0" normalizeH="0" baseline="0" noProof="0" dirty="0">
                <a:ln>
                  <a:noFill/>
                </a:ln>
                <a:solidFill>
                  <a:prstClr val="black"/>
                </a:solidFill>
                <a:effectLst/>
                <a:uLnTx/>
                <a:uFillTx/>
                <a:latin typeface="Courier" charset="0"/>
              </a:rPr>
              <a:t>("{}",</a:t>
            </a: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prstClr val="black"/>
                </a:solidFill>
                <a:effectLst/>
                <a:uLnTx/>
                <a:uFillTx/>
                <a:latin typeface="Courier" charset="0"/>
              </a:rPr>
              <a:t>s),</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srgbClr val="C7C7C7"/>
                </a:solidFill>
                <a:effectLst/>
                <a:uLnTx/>
                <a:uFillTx/>
                <a:latin typeface="Courier" charset="0"/>
              </a:rPr>
              <a:t>  </a:t>
            </a:r>
            <a:r>
              <a:rPr kumimoji="0" lang="is-IS" sz="1800" b="0" i="0" u="none" strike="noStrike" kern="0" cap="none" spc="0" normalizeH="0" baseline="0" noProof="0" dirty="0">
                <a:ln>
                  <a:noFill/>
                </a:ln>
                <a:solidFill>
                  <a:srgbClr val="000000"/>
                </a:solidFill>
                <a:effectLst/>
                <a:uLnTx/>
                <a:uFillTx/>
                <a:latin typeface="Courier" charset="0"/>
              </a:rPr>
              <a:t>};</a:t>
            </a:r>
            <a:endParaRPr kumimoji="0" lang="is-IS" sz="1800" b="0" i="0" u="none" strike="noStrike" kern="0" cap="none" spc="0" normalizeH="0" baseline="0" noProof="0" dirty="0">
              <a:ln>
                <a:noFill/>
              </a:ln>
              <a:solidFill>
                <a:srgbClr val="C7C7C7"/>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3147772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Wanted: Pattern matching a C++ variant</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
        <p:nvSpPr>
          <p:cNvPr id="8" name="Rectangle 7"/>
          <p:cNvSpPr/>
          <p:nvPr/>
        </p:nvSpPr>
        <p:spPr>
          <a:xfrm>
            <a:off x="838200" y="1609725"/>
            <a:ext cx="5194300" cy="3693319"/>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variant&lt;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...&gt; </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match(</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i</a:t>
            </a:r>
            <a:r>
              <a:rPr kumimoji="0" lang="en-US" sz="1800" b="0" i="0" u="none" strike="noStrike" kern="0" cap="none" spc="0" normalizeH="0" baseline="0" noProof="0" dirty="0">
                <a:ln>
                  <a:noFill/>
                </a:ln>
                <a:solidFill>
                  <a:prstClr val="black"/>
                </a:solidFill>
                <a:effectLst/>
                <a:uLnTx/>
                <a:uFillTx/>
                <a:latin typeface="Courier" charset="0"/>
              </a:rPr>
              <a:t> =&gt;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a:t>
            </a:r>
            <a:r>
              <a:rPr kumimoji="0" lang="en-US" sz="1800" b="0" i="0" u="none" strike="noStrike" kern="0" cap="none" spc="0" normalizeH="0" baseline="0" noProof="0" dirty="0" err="1">
                <a:ln>
                  <a:noFill/>
                </a:ln>
                <a:solidFill>
                  <a:srgbClr val="008F00"/>
                </a:solidFill>
                <a:effectLst/>
                <a:uLnTx/>
                <a:uFillTx/>
                <a:latin typeface="Courier" charset="0"/>
              </a:rPr>
              <a:t>i</a:t>
            </a:r>
            <a:endParaRPr kumimoji="0" lang="en-US" sz="18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f =&gt;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596345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latin typeface="Consolas" panose="020B0609020204030204" pitchFamily="49" charset="0"/>
                <a:cs typeface="Consolas" panose="020B0609020204030204" pitchFamily="49" charset="0"/>
              </a:rPr>
              <a:t>overloaded</a:t>
            </a:r>
            <a:r>
              <a:rPr lang="pl-PL" dirty="0"/>
              <a:t> helper</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
        <p:nvSpPr>
          <p:cNvPr id="3" name="TextBox 2"/>
          <p:cNvSpPr txBox="1"/>
          <p:nvPr/>
        </p:nvSpPr>
        <p:spPr>
          <a:xfrm>
            <a:off x="838200" y="5129158"/>
            <a:ext cx="7783862" cy="1384995"/>
          </a:xfrm>
          <a:prstGeom prst="rect">
            <a:avLst/>
          </a:prstGeom>
          <a:noFill/>
        </p:spPr>
        <p:txBody>
          <a:bodyPr wrap="none" rtlCol="0">
            <a:spAutoFit/>
          </a:bodyPr>
          <a:lstStyle/>
          <a:p>
            <a:r>
              <a:rPr lang="en-US" sz="2800" dirty="0"/>
              <a:t>Code from </a:t>
            </a:r>
            <a:r>
              <a:rPr lang="en-US" sz="2800" dirty="0">
                <a:hlinkClick r:id="rId3"/>
              </a:rPr>
              <a:t>cppreference.com</a:t>
            </a:r>
            <a:r>
              <a:rPr lang="en-US" sz="2800" dirty="0"/>
              <a:t> (</a:t>
            </a:r>
            <a:r>
              <a:rPr lang="en-US" sz="2800" dirty="0" err="1">
                <a:latin typeface="Consolas" charset="0"/>
                <a:ea typeface="Consolas" charset="0"/>
                <a:cs typeface="Consolas" charset="0"/>
              </a:rPr>
              <a:t>std</a:t>
            </a:r>
            <a:r>
              <a:rPr lang="en-US" sz="2800" dirty="0">
                <a:latin typeface="Consolas" charset="0"/>
                <a:ea typeface="Consolas" charset="0"/>
                <a:cs typeface="Consolas" charset="0"/>
              </a:rPr>
              <a:t>::visit</a:t>
            </a:r>
            <a:r>
              <a:rPr lang="en-US" sz="2800" dirty="0">
                <a:ea typeface="Consolas" charset="0"/>
                <a:cs typeface="Consolas" charset="0"/>
              </a:rPr>
              <a:t> page</a:t>
            </a:r>
            <a:r>
              <a:rPr lang="en-US" sz="2800" dirty="0">
                <a:latin typeface="Consolas" charset="0"/>
                <a:ea typeface="Consolas" charset="0"/>
                <a:cs typeface="Consolas" charset="0"/>
              </a:rPr>
              <a:t>)</a:t>
            </a:r>
          </a:p>
          <a:p>
            <a:r>
              <a:rPr lang="en-US" sz="2800" dirty="0"/>
              <a:t>  </a:t>
            </a:r>
          </a:p>
          <a:p>
            <a:r>
              <a:rPr lang="en-US" sz="2800" dirty="0"/>
              <a:t>Proposal to add </a:t>
            </a:r>
            <a:r>
              <a:rPr lang="en-US" sz="2800" dirty="0" err="1">
                <a:latin typeface="Consolas" charset="0"/>
                <a:ea typeface="Consolas" charset="0"/>
                <a:cs typeface="Consolas" charset="0"/>
              </a:rPr>
              <a:t>std</a:t>
            </a:r>
            <a:r>
              <a:rPr lang="en-US" sz="2800" dirty="0">
                <a:latin typeface="Consolas" charset="0"/>
                <a:ea typeface="Consolas" charset="0"/>
                <a:cs typeface="Consolas" charset="0"/>
              </a:rPr>
              <a:t>::overload</a:t>
            </a:r>
            <a:r>
              <a:rPr lang="en-US" sz="2800" dirty="0"/>
              <a:t>: </a:t>
            </a:r>
            <a:r>
              <a:rPr lang="is-IS" sz="2800" dirty="0">
                <a:hlinkClick r:id="rId4"/>
              </a:rPr>
              <a:t>P0051</a:t>
            </a:r>
            <a:endParaRPr lang="is-IS" sz="2800" dirty="0"/>
          </a:p>
        </p:txBody>
      </p:sp>
      <p:sp>
        <p:nvSpPr>
          <p:cNvPr id="8" name="Rectangle 7"/>
          <p:cNvSpPr/>
          <p:nvPr/>
        </p:nvSpPr>
        <p:spPr>
          <a:xfrm>
            <a:off x="838200" y="1609724"/>
            <a:ext cx="4978400" cy="2308324"/>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3FF"/>
                </a:solidFill>
                <a:effectLst/>
                <a:uLnTx/>
                <a:uFillTx/>
                <a:latin typeface="Courier" charset="0"/>
              </a:rPr>
              <a:t>template</a:t>
            </a:r>
            <a:r>
              <a:rPr kumimoji="0" lang="en-US" sz="1600" b="0" i="0" u="none" strike="noStrike" kern="0" cap="none" spc="0" normalizeH="0" baseline="0" noProof="0" dirty="0">
                <a:ln>
                  <a:noFill/>
                </a:ln>
                <a:solidFill>
                  <a:srgbClr val="000000"/>
                </a:solidFill>
                <a:effectLst/>
                <a:uLnTx/>
                <a:uFillTx/>
                <a:latin typeface="Courier" charset="0"/>
              </a:rPr>
              <a:t> &lt;</a:t>
            </a:r>
            <a:r>
              <a:rPr kumimoji="0" lang="en-US" sz="1600" b="0" i="0" u="none" strike="noStrike" kern="0" cap="none" spc="0" normalizeH="0" baseline="0" noProof="0" dirty="0" err="1">
                <a:ln>
                  <a:noFill/>
                </a:ln>
                <a:solidFill>
                  <a:srgbClr val="0433FF"/>
                </a:solidFill>
                <a:effectLst/>
                <a:uLnTx/>
                <a:uFillTx/>
                <a:latin typeface="Courier" charset="0"/>
              </a:rPr>
              <a:t>typename</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err="1">
                <a:ln>
                  <a:noFill/>
                </a:ln>
                <a:solidFill>
                  <a:srgbClr val="000000"/>
                </a:solidFill>
                <a:effectLst/>
                <a:uLnTx/>
                <a:uFillTx/>
                <a:latin typeface="Courier" charset="0"/>
              </a:rPr>
              <a:t>Ts</a:t>
            </a:r>
            <a:r>
              <a:rPr kumimoji="0" lang="en-US" sz="1600" b="0" i="0" u="none" strike="noStrike" kern="0" cap="none" spc="0" normalizeH="0" baseline="0" noProof="0" dirty="0">
                <a:ln>
                  <a:noFill/>
                </a:ln>
                <a:solidFill>
                  <a:srgbClr val="000000"/>
                </a:solidFill>
                <a:effectLst/>
                <a:uLnTx/>
                <a:uFillTx/>
                <a:latin typeface="Courier" charset="0"/>
              </a:rPr>
              <a:t>&gt;</a:t>
            </a:r>
            <a:endParaRPr kumimoji="0" lang="en-US" sz="16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3FF"/>
                </a:solidFill>
                <a:effectLst/>
                <a:uLnTx/>
                <a:uFillTx/>
                <a:latin typeface="Courier" charset="0"/>
              </a:rPr>
              <a:t>struct</a:t>
            </a:r>
            <a:r>
              <a:rPr kumimoji="0" lang="en-US" sz="1600" b="0" i="0" u="none" strike="noStrike" kern="0" cap="none" spc="0" normalizeH="0" baseline="0" noProof="0" dirty="0">
                <a:ln>
                  <a:noFill/>
                </a:ln>
                <a:solidFill>
                  <a:prstClr val="black"/>
                </a:solidFill>
                <a:effectLst/>
                <a:uLnTx/>
                <a:uFillTx/>
                <a:latin typeface="Courier" charset="0"/>
              </a:rPr>
              <a:t> overloaded : </a:t>
            </a:r>
            <a:r>
              <a:rPr kumimoji="0" lang="en-US" sz="1600" b="0" i="0" u="none" strike="noStrike" kern="0" cap="none" spc="0" normalizeH="0" baseline="0" noProof="0" dirty="0" err="1">
                <a:ln>
                  <a:noFill/>
                </a:ln>
                <a:solidFill>
                  <a:prstClr val="black"/>
                </a:solidFill>
                <a:effectLst/>
                <a:uLnTx/>
                <a:uFillTx/>
                <a:latin typeface="Courier" charset="0"/>
              </a:rPr>
              <a:t>Ts</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0433FF"/>
                </a:solidFill>
                <a:effectLst/>
                <a:uLnTx/>
                <a:uFillTx/>
                <a:latin typeface="Courier" charset="0"/>
              </a:rPr>
              <a:t>using</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Ts</a:t>
            </a:r>
            <a:r>
              <a:rPr kumimoji="0" lang="en-US" sz="1600" b="0" i="0" u="none" strike="noStrike" kern="0" cap="none" spc="0" normalizeH="0" baseline="0" noProof="0" dirty="0">
                <a:ln>
                  <a:noFill/>
                </a:ln>
                <a:solidFill>
                  <a:prstClr val="black"/>
                </a:solidFill>
                <a:effectLst/>
                <a:uLnTx/>
                <a:uFillTx/>
                <a:latin typeface="Courier" charset="0"/>
              </a:rPr>
              <a:t>::</a:t>
            </a:r>
            <a:r>
              <a:rPr kumimoji="0" lang="en-US" sz="1600" b="0" i="0" u="none" strike="noStrike" kern="0" cap="none" spc="0" normalizeH="0" baseline="0" noProof="0" dirty="0">
                <a:ln>
                  <a:noFill/>
                </a:ln>
                <a:solidFill>
                  <a:srgbClr val="0433FF"/>
                </a:solidFill>
                <a:effectLst/>
                <a:uLnTx/>
                <a:uFillTx/>
                <a:latin typeface="Courier" charset="0"/>
              </a:rPr>
              <a:t>operator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r>
            <a:br>
              <a:rPr kumimoji="0" lang="en-US" sz="1600" b="0" i="0" u="none" strike="noStrike" kern="0" cap="none" spc="0" normalizeH="0" baseline="0" noProof="0" dirty="0">
                <a:ln>
                  <a:noFill/>
                </a:ln>
                <a:solidFill>
                  <a:prstClr val="black"/>
                </a:solidFill>
                <a:effectLst/>
                <a:uLnTx/>
                <a:uFillTx/>
                <a:latin typeface="Courier" charset="0"/>
              </a:rPr>
            </a:b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433FF"/>
                </a:solidFill>
                <a:effectLst/>
                <a:uLnTx/>
                <a:uFillTx/>
                <a:latin typeface="Courier" charset="0"/>
              </a:rPr>
              <a:t>template</a:t>
            </a:r>
            <a:r>
              <a:rPr kumimoji="0" lang="en-US" sz="1600" b="0" i="0" u="none" strike="noStrike" kern="0" cap="none" spc="0" normalizeH="0" baseline="0" noProof="0" dirty="0">
                <a:ln>
                  <a:noFill/>
                </a:ln>
                <a:solidFill>
                  <a:srgbClr val="000000"/>
                </a:solidFill>
                <a:effectLst/>
                <a:uLnTx/>
                <a:uFillTx/>
                <a:latin typeface="Courier" charset="0"/>
              </a:rPr>
              <a:t> &lt;</a:t>
            </a:r>
            <a:r>
              <a:rPr kumimoji="0" lang="en-US" sz="1600" b="0" i="0" u="none" strike="noStrike" kern="0" cap="none" spc="0" normalizeH="0" baseline="0" noProof="0" dirty="0" err="1">
                <a:ln>
                  <a:noFill/>
                </a:ln>
                <a:solidFill>
                  <a:srgbClr val="0433FF"/>
                </a:solidFill>
                <a:effectLst/>
                <a:uLnTx/>
                <a:uFillTx/>
                <a:latin typeface="Courier" charset="0"/>
              </a:rPr>
              <a:t>typename</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err="1">
                <a:ln>
                  <a:noFill/>
                </a:ln>
                <a:solidFill>
                  <a:srgbClr val="000000"/>
                </a:solidFill>
                <a:effectLst/>
                <a:uLnTx/>
                <a:uFillTx/>
                <a:latin typeface="Courier" charset="0"/>
              </a:rPr>
              <a:t>Ts</a:t>
            </a:r>
            <a:r>
              <a:rPr kumimoji="0" lang="en-US" sz="1600" b="0" i="0" u="none" strike="noStrike" kern="0" cap="none" spc="0" normalizeH="0" baseline="0" noProof="0" dirty="0">
                <a:ln>
                  <a:noFill/>
                </a:ln>
                <a:solidFill>
                  <a:srgbClr val="000000"/>
                </a:solidFill>
                <a:effectLst/>
                <a:uLnTx/>
                <a:uFillTx/>
                <a:latin typeface="Courier" charset="0"/>
              </a:rPr>
              <a:t>&gt;</a:t>
            </a:r>
            <a:endParaRPr kumimoji="0" lang="en-US" sz="16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overloaded(</a:t>
            </a:r>
            <a:r>
              <a:rPr kumimoji="0" lang="en-US" sz="1600" b="0" i="0" u="none" strike="noStrike" kern="0" cap="none" spc="0" normalizeH="0" baseline="0" noProof="0" dirty="0" err="1">
                <a:ln>
                  <a:noFill/>
                </a:ln>
                <a:solidFill>
                  <a:prstClr val="black"/>
                </a:solidFill>
                <a:effectLst/>
                <a:uLnTx/>
                <a:uFillTx/>
                <a:latin typeface="Courier" charset="0"/>
              </a:rPr>
              <a:t>Ts</a:t>
            </a:r>
            <a:r>
              <a:rPr kumimoji="0" lang="en-US" sz="1600" b="0" i="0" u="none" strike="noStrike" kern="0" cap="none" spc="0" normalizeH="0" baseline="0" noProof="0" dirty="0">
                <a:ln>
                  <a:noFill/>
                </a:ln>
                <a:solidFill>
                  <a:prstClr val="black"/>
                </a:solidFill>
                <a:effectLst/>
                <a:uLnTx/>
                <a:uFillTx/>
                <a:latin typeface="Courier" charset="0"/>
              </a:rPr>
              <a:t>...) -&gt; overloaded&lt;</a:t>
            </a:r>
            <a:r>
              <a:rPr kumimoji="0" lang="en-US" sz="1600" b="0" i="0" u="none" strike="noStrike" kern="0" cap="none" spc="0" normalizeH="0" baseline="0" noProof="0" dirty="0" err="1">
                <a:ln>
                  <a:noFill/>
                </a:ln>
                <a:solidFill>
                  <a:prstClr val="black"/>
                </a:solidFill>
                <a:effectLst/>
                <a:uLnTx/>
                <a:uFillTx/>
                <a:latin typeface="Courier" charset="0"/>
              </a:rPr>
              <a:t>Ts</a:t>
            </a:r>
            <a:r>
              <a:rPr kumimoji="0" lang="en-US" sz="1600" b="0" i="0" u="none" strike="noStrike" kern="0" cap="none" spc="0" normalizeH="0" baseline="0" noProof="0" dirty="0">
                <a:ln>
                  <a:noFill/>
                </a:ln>
                <a:solidFill>
                  <a:prstClr val="black"/>
                </a:solidFill>
                <a:effectLst/>
                <a:uLnTx/>
                <a:uFillTx/>
                <a:latin typeface="Courier" charset="0"/>
              </a:rPr>
              <a:t>...&gt;;</a:t>
            </a:r>
          </a:p>
        </p:txBody>
      </p:sp>
      <p:sp>
        <p:nvSpPr>
          <p:cNvPr id="5" name="Rectangle 4"/>
          <p:cNvSpPr/>
          <p:nvPr/>
        </p:nvSpPr>
        <p:spPr>
          <a:xfrm>
            <a:off x="6328686" y="1617046"/>
            <a:ext cx="4762101" cy="2308324"/>
          </a:xfrm>
          <a:prstGeom prst="rect">
            <a:avLst/>
          </a:prstGeom>
          <a:solidFill>
            <a:schemeClr val="tx1"/>
          </a:solidFill>
        </p:spPr>
        <p:txBody>
          <a:bodyPr wrap="square">
            <a:spAutoFit/>
          </a:bodyPr>
          <a:lstStyle/>
          <a:p>
            <a:pPr defTabSz="914400">
              <a:defRPr/>
            </a:pPr>
            <a:r>
              <a:rPr lang="mr-IN" kern="0" dirty="0" err="1">
                <a:solidFill>
                  <a:prstClr val="black"/>
                </a:solidFill>
                <a:latin typeface="Courier" charset="0"/>
                <a:ea typeface="Courier" charset="0"/>
                <a:cs typeface="Courier" charset="0"/>
              </a:rPr>
              <a:t>variant</a:t>
            </a:r>
            <a:r>
              <a:rPr lang="mr-IN" kern="0" dirty="0">
                <a:solidFill>
                  <a:prstClr val="black"/>
                </a:solidFill>
                <a:latin typeface="Courier" charset="0"/>
                <a:ea typeface="Courier" charset="0"/>
                <a:cs typeface="Courier" charset="0"/>
              </a:rPr>
              <a:t>&lt;</a:t>
            </a:r>
            <a:r>
              <a:rPr lang="mr-IN" kern="0" dirty="0" err="1">
                <a:solidFill>
                  <a:srgbClr val="33A2BD"/>
                </a:solidFill>
                <a:latin typeface="Courier" charset="0"/>
                <a:ea typeface="Courier" charset="0"/>
                <a:cs typeface="Courier" charset="0"/>
              </a:rPr>
              <a:t>int</a:t>
            </a:r>
            <a:r>
              <a:rPr lang="mr-IN" kern="0" dirty="0">
                <a:solidFill>
                  <a:prstClr val="black"/>
                </a:solidFill>
                <a:latin typeface="Courier" charset="0"/>
                <a:ea typeface="Courier" charset="0"/>
                <a:cs typeface="Courier" charset="0"/>
              </a:rPr>
              <a:t>, </a:t>
            </a:r>
            <a:r>
              <a:rPr lang="mr-IN" kern="0" dirty="0" err="1">
                <a:solidFill>
                  <a:srgbClr val="33A2BD"/>
                </a:solidFill>
                <a:latin typeface="Courier" charset="0"/>
                <a:ea typeface="Courier" charset="0"/>
                <a:cs typeface="Courier" charset="0"/>
              </a:rPr>
              <a:t>float</a:t>
            </a:r>
            <a:r>
              <a:rPr lang="mr-IN" kern="0" dirty="0">
                <a:solidFill>
                  <a:prstClr val="black"/>
                </a:solidFill>
                <a:latin typeface="Courier" charset="0"/>
                <a:ea typeface="Courier" charset="0"/>
                <a:cs typeface="Courier" charset="0"/>
              </a:rPr>
              <a:t>&gt; </a:t>
            </a:r>
            <a:r>
              <a:rPr lang="en-US" kern="0" dirty="0" err="1">
                <a:solidFill>
                  <a:prstClr val="black"/>
                </a:solidFill>
                <a:latin typeface="Courier" charset="0"/>
                <a:ea typeface="Courier" charset="0"/>
                <a:cs typeface="Courier" charset="0"/>
              </a:rPr>
              <a:t>myV</a:t>
            </a:r>
            <a:r>
              <a:rPr lang="mr-IN" kern="0" dirty="0" err="1">
                <a:solidFill>
                  <a:prstClr val="black"/>
                </a:solidFill>
                <a:latin typeface="Courier" charset="0"/>
                <a:ea typeface="Courier" charset="0"/>
                <a:cs typeface="Courier" charset="0"/>
              </a:rPr>
              <a:t>ar</a:t>
            </a:r>
            <a:r>
              <a:rPr lang="mr-IN" kern="0" dirty="0">
                <a:solidFill>
                  <a:prstClr val="black"/>
                </a:solidFill>
                <a:latin typeface="Courier" charset="0"/>
                <a:ea typeface="Courier" charset="0"/>
                <a:cs typeface="Courier" charset="0"/>
              </a:rPr>
              <a:t>{2.5f};</a:t>
            </a:r>
          </a:p>
          <a:p>
            <a:pPr lvl="0" defTabSz="914400">
              <a:defRPr/>
            </a:pPr>
            <a:endParaRPr lang="en-US" kern="0" dirty="0" smtClean="0">
              <a:solidFill>
                <a:srgbClr val="0433FF"/>
              </a:solidFill>
              <a:latin typeface="Courier" charset="0"/>
            </a:endParaRPr>
          </a:p>
          <a:p>
            <a:pPr lvl="0" defTabSz="914400">
              <a:defRPr/>
            </a:pPr>
            <a:r>
              <a:rPr lang="en-US" kern="0" dirty="0" err="1" smtClean="0">
                <a:solidFill>
                  <a:srgbClr val="0433FF"/>
                </a:solidFill>
                <a:latin typeface="Courier" charset="0"/>
              </a:rPr>
              <a:t>struct</a:t>
            </a:r>
            <a:r>
              <a:rPr lang="en-US" kern="0" dirty="0" smtClean="0">
                <a:solidFill>
                  <a:prstClr val="black"/>
                </a:solidFill>
                <a:latin typeface="Courier" charset="0"/>
              </a:rPr>
              <a:t> Visitor {</a:t>
            </a:r>
            <a:endParaRPr lang="en-US" kern="0" dirty="0">
              <a:solidFill>
                <a:prstClr val="black"/>
              </a:solidFill>
              <a:latin typeface="Courier" charset="0"/>
            </a:endParaRPr>
          </a:p>
          <a:p>
            <a:pPr lvl="0" defTabSz="914400">
              <a:defRPr/>
            </a:pPr>
            <a:r>
              <a:rPr lang="en-US" kern="0" dirty="0">
                <a:solidFill>
                  <a:prstClr val="black"/>
                </a:solidFill>
                <a:latin typeface="Courier" charset="0"/>
              </a:rPr>
              <a:t>  </a:t>
            </a:r>
            <a:r>
              <a:rPr lang="en-US" kern="0" dirty="0">
                <a:solidFill>
                  <a:srgbClr val="33A2BD"/>
                </a:solidFill>
                <a:latin typeface="Courier" charset="0"/>
              </a:rPr>
              <a:t>void</a:t>
            </a:r>
            <a:r>
              <a:rPr lang="en-US" kern="0" dirty="0">
                <a:solidFill>
                  <a:prstClr val="black"/>
                </a:solidFill>
                <a:latin typeface="Courier" charset="0"/>
              </a:rPr>
              <a:t> </a:t>
            </a:r>
            <a:r>
              <a:rPr lang="en-US" kern="0" dirty="0">
                <a:solidFill>
                  <a:srgbClr val="0433FF"/>
                </a:solidFill>
                <a:latin typeface="Courier" charset="0"/>
              </a:rPr>
              <a:t>operator</a:t>
            </a:r>
            <a:r>
              <a:rPr lang="en-US" kern="0" dirty="0">
                <a:solidFill>
                  <a:prstClr val="black"/>
                </a:solidFill>
                <a:latin typeface="Courier" charset="0"/>
              </a:rPr>
              <a:t>()(</a:t>
            </a:r>
            <a:r>
              <a:rPr lang="en-US" kern="0" dirty="0" err="1">
                <a:solidFill>
                  <a:srgbClr val="33A2BD"/>
                </a:solidFill>
                <a:latin typeface="Courier" charset="0"/>
              </a:rPr>
              <a:t>int</a:t>
            </a:r>
            <a:r>
              <a:rPr lang="en-US" kern="0" dirty="0">
                <a:solidFill>
                  <a:prstClr val="black"/>
                </a:solidFill>
                <a:latin typeface="Courier" charset="0"/>
              </a:rPr>
              <a:t> </a:t>
            </a:r>
            <a:r>
              <a:rPr lang="en-US" kern="0" dirty="0" err="1">
                <a:solidFill>
                  <a:prstClr val="black"/>
                </a:solidFill>
                <a:latin typeface="Courier" charset="0"/>
              </a:rPr>
              <a:t>i</a:t>
            </a:r>
            <a:r>
              <a:rPr lang="en-US" kern="0" dirty="0">
                <a:solidFill>
                  <a:prstClr val="black"/>
                </a:solidFill>
                <a:latin typeface="Courier" charset="0"/>
              </a:rPr>
              <a:t>) </a:t>
            </a:r>
            <a:r>
              <a:rPr lang="en-US" kern="0" dirty="0" smtClean="0">
                <a:solidFill>
                  <a:prstClr val="black"/>
                </a:solidFill>
                <a:latin typeface="Courier" charset="0"/>
              </a:rPr>
              <a:t>{}</a:t>
            </a:r>
            <a:endParaRPr lang="en-US" kern="0" dirty="0">
              <a:solidFill>
                <a:prstClr val="black"/>
              </a:solidFill>
              <a:latin typeface="Courier" charset="0"/>
            </a:endParaRPr>
          </a:p>
          <a:p>
            <a:pPr lvl="0" defTabSz="914400">
              <a:defRPr/>
            </a:pPr>
            <a:r>
              <a:rPr lang="en-US" kern="0" dirty="0">
                <a:solidFill>
                  <a:prstClr val="black"/>
                </a:solidFill>
                <a:latin typeface="Courier" charset="0"/>
              </a:rPr>
              <a:t>  </a:t>
            </a:r>
            <a:r>
              <a:rPr lang="en-US" kern="0" dirty="0">
                <a:solidFill>
                  <a:srgbClr val="33A2BD"/>
                </a:solidFill>
                <a:latin typeface="Courier" charset="0"/>
              </a:rPr>
              <a:t>void</a:t>
            </a:r>
            <a:r>
              <a:rPr lang="en-US" kern="0" dirty="0">
                <a:solidFill>
                  <a:prstClr val="black"/>
                </a:solidFill>
                <a:latin typeface="Courier" charset="0"/>
              </a:rPr>
              <a:t> </a:t>
            </a:r>
            <a:r>
              <a:rPr lang="en-US" kern="0" dirty="0">
                <a:solidFill>
                  <a:srgbClr val="0433FF"/>
                </a:solidFill>
                <a:latin typeface="Courier" charset="0"/>
              </a:rPr>
              <a:t>operator</a:t>
            </a:r>
            <a:r>
              <a:rPr lang="en-US" kern="0" dirty="0">
                <a:solidFill>
                  <a:prstClr val="black"/>
                </a:solidFill>
                <a:latin typeface="Courier" charset="0"/>
              </a:rPr>
              <a:t>()(</a:t>
            </a:r>
            <a:r>
              <a:rPr lang="en-US" kern="0" dirty="0">
                <a:solidFill>
                  <a:srgbClr val="33A2BD"/>
                </a:solidFill>
                <a:latin typeface="Courier" charset="0"/>
              </a:rPr>
              <a:t>float</a:t>
            </a:r>
            <a:r>
              <a:rPr lang="en-US" kern="0" dirty="0">
                <a:solidFill>
                  <a:prstClr val="black"/>
                </a:solidFill>
                <a:latin typeface="Courier" charset="0"/>
              </a:rPr>
              <a:t> f) </a:t>
            </a:r>
            <a:r>
              <a:rPr lang="en-US" kern="0" dirty="0" smtClean="0">
                <a:solidFill>
                  <a:prstClr val="black"/>
                </a:solidFill>
                <a:latin typeface="Courier" charset="0"/>
              </a:rPr>
              <a:t>{}</a:t>
            </a:r>
            <a:endParaRPr lang="en-US" kern="0" dirty="0">
              <a:solidFill>
                <a:prstClr val="black"/>
              </a:solidFill>
              <a:latin typeface="Courier" charset="0"/>
            </a:endParaRPr>
          </a:p>
          <a:p>
            <a:pPr lvl="0" defTabSz="914400">
              <a:defRPr/>
            </a:pPr>
            <a:r>
              <a:rPr lang="en-US" kern="0" dirty="0" smtClean="0">
                <a:solidFill>
                  <a:prstClr val="black"/>
                </a:solidFill>
                <a:latin typeface="Courier" charset="0"/>
              </a:rPr>
              <a:t>};</a:t>
            </a:r>
          </a:p>
          <a:p>
            <a:pPr lvl="0" defTabSz="914400">
              <a:defRPr/>
            </a:pPr>
            <a:endParaRPr lang="mr-IN" kern="0" dirty="0">
              <a:solidFill>
                <a:prstClr val="black"/>
              </a:solidFill>
              <a:latin typeface="Courier" charset="0"/>
              <a:ea typeface="Courier" charset="0"/>
              <a:cs typeface="Courier" charset="0"/>
            </a:endParaRPr>
          </a:p>
          <a:p>
            <a:pPr lvl="0" defTabSz="914400">
              <a:defRPr/>
            </a:pPr>
            <a:r>
              <a:rPr lang="en-US" kern="0" dirty="0" smtClean="0">
                <a:solidFill>
                  <a:prstClr val="black"/>
                </a:solidFill>
                <a:latin typeface="Courier" charset="0"/>
                <a:ea typeface="Courier" charset="0"/>
                <a:cs typeface="Courier" charset="0"/>
              </a:rPr>
              <a:t>visit(Visitor{}</a:t>
            </a:r>
            <a:r>
              <a:rPr lang="mr-IN" kern="0" dirty="0" smtClean="0">
                <a:solidFill>
                  <a:prstClr val="black"/>
                </a:solidFill>
                <a:latin typeface="Courier" charset="0"/>
                <a:ea typeface="Courier" charset="0"/>
                <a:cs typeface="Courier" charset="0"/>
              </a:rPr>
              <a:t>, </a:t>
            </a:r>
            <a:r>
              <a:rPr lang="en-US" kern="0" dirty="0" err="1">
                <a:solidFill>
                  <a:prstClr val="black"/>
                </a:solidFill>
                <a:latin typeface="Courier" charset="0"/>
                <a:ea typeface="Courier" charset="0"/>
                <a:cs typeface="Courier" charset="0"/>
              </a:rPr>
              <a:t>myV</a:t>
            </a:r>
            <a:r>
              <a:rPr lang="mr-IN" kern="0" dirty="0" err="1">
                <a:solidFill>
                  <a:prstClr val="black"/>
                </a:solidFill>
                <a:latin typeface="Courier" charset="0"/>
                <a:ea typeface="Courier" charset="0"/>
                <a:cs typeface="Courier" charset="0"/>
              </a:rPr>
              <a:t>ar</a:t>
            </a:r>
            <a:r>
              <a:rPr lang="mr-IN" kern="0" dirty="0" smtClean="0">
                <a:solidFill>
                  <a:prstClr val="black"/>
                </a:solidFill>
                <a:latin typeface="Courier" charset="0"/>
                <a:ea typeface="Courier" charset="0"/>
                <a:cs typeface="Courier" charset="0"/>
              </a:rPr>
              <a:t>);</a:t>
            </a:r>
            <a:endParaRPr lang="mr-IN" kern="0" dirty="0">
              <a:solidFill>
                <a:prstClr val="black"/>
              </a:solidFill>
              <a:latin typeface="Courier" charset="0"/>
              <a:ea typeface="Courier" charset="0"/>
              <a:cs typeface="Courier" charset="0"/>
            </a:endParaRPr>
          </a:p>
        </p:txBody>
      </p:sp>
      <p:sp>
        <p:nvSpPr>
          <p:cNvPr id="9" name="Rectangle 8"/>
          <p:cNvSpPr/>
          <p:nvPr/>
        </p:nvSpPr>
        <p:spPr>
          <a:xfrm>
            <a:off x="6328685" y="1619382"/>
            <a:ext cx="4762101" cy="2308324"/>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variant</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&lt;</a:t>
            </a:r>
            <a:r>
              <a:rPr kumimoji="0" lang="mr-IN" sz="1800" b="0" i="0" u="none" strike="noStrike" kern="0" cap="none" spc="0" normalizeH="0" baseline="0" noProof="0" dirty="0" err="1" smtClean="0">
                <a:ln>
                  <a:noFill/>
                </a:ln>
                <a:solidFill>
                  <a:srgbClr val="33A2BD"/>
                </a:solidFill>
                <a:effectLst/>
                <a:uLnTx/>
                <a:uFillTx/>
                <a:latin typeface="Courier" charset="0"/>
                <a:ea typeface="Courier" charset="0"/>
                <a:cs typeface="Courier" charset="0"/>
              </a:rPr>
              <a:t>int</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srgbClr val="33A2BD"/>
                </a:solidFill>
                <a:effectLst/>
                <a:uLnTx/>
                <a:uFillTx/>
                <a:latin typeface="Courier" charset="0"/>
                <a:ea typeface="Courier" charset="0"/>
                <a:cs typeface="Courier" charset="0"/>
              </a:rPr>
              <a:t>float</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&gt; </a:t>
            </a:r>
            <a:r>
              <a:rPr lang="en-US" kern="0" dirty="0" err="1" smtClean="0">
                <a:solidFill>
                  <a:prstClr val="black"/>
                </a:solidFill>
                <a:latin typeface="Courier" charset="0"/>
                <a:ea typeface="Courier" charset="0"/>
                <a:cs typeface="Courier" charset="0"/>
              </a:rPr>
              <a:t>myV</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ar</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{2.5f</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visit</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overloaded</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33A2BD"/>
                </a:solidFill>
                <a:effectLst/>
                <a:uLnTx/>
                <a:uFillTx/>
                <a:latin typeface="Courier" charset="0"/>
                <a:ea typeface="Courier" charset="0"/>
                <a:cs typeface="Courier" charset="0"/>
              </a:rPr>
              <a:t>int</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i</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srgbClr val="33A2BD"/>
                </a:solidFill>
                <a:effectLst/>
                <a:uLnTx/>
                <a:uFillTx/>
                <a:latin typeface="Courier" charset="0"/>
                <a:ea typeface="Courier" charset="0"/>
                <a:cs typeface="Courier" charset="0"/>
              </a:rPr>
              <a:t>float</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a:ln>
                  <a:noFill/>
                </a:ln>
                <a:solidFill>
                  <a:prstClr val="black"/>
                </a:solidFill>
                <a:effectLst/>
                <a:uLnTx/>
                <a:uFillTx/>
                <a:latin typeface="Courier" charset="0"/>
                <a:ea typeface="Courier" charset="0"/>
                <a:cs typeface="Courier" charset="0"/>
              </a:rPr>
              <a:t>f</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ourier" charset="0"/>
                <a:ea typeface="Courier" charset="0"/>
                <a:cs typeface="Courier" charset="0"/>
              </a:rPr>
              <a:t> </a:t>
            </a:r>
            <a:r>
              <a:rPr lang="en-US" kern="0" dirty="0" smtClean="0">
                <a:solidFill>
                  <a:prstClr val="black"/>
                </a:solidFill>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noProof="0" dirty="0">
                <a:ln>
                  <a:noFill/>
                </a:ln>
                <a:solidFill>
                  <a:prstClr val="black"/>
                </a:solidFill>
                <a:effectLst/>
                <a:uLnTx/>
                <a:uFillTx/>
                <a:latin typeface="Courier" charset="0"/>
                <a:ea typeface="Courier" charset="0"/>
                <a:cs typeface="Courier" charset="0"/>
              </a:rPr>
              <a:t> </a:t>
            </a:r>
            <a:r>
              <a:rPr kumimoji="0" lang="en-US" sz="1800" b="0" i="0" u="none" strike="noStrike" kern="0" cap="none" spc="0" normalizeH="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lang="en-US" kern="0" dirty="0" err="1" smtClean="0">
                <a:solidFill>
                  <a:prstClr val="black"/>
                </a:solidFill>
                <a:latin typeface="Courier" charset="0"/>
                <a:ea typeface="Courier" charset="0"/>
                <a:cs typeface="Courier" charset="0"/>
              </a:rPr>
              <a:t>myV</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ar</a:t>
            </a:r>
            <a:r>
              <a:rPr kumimoji="0" lang="mr-IN" sz="1800" b="0" i="0" u="none" strike="noStrike" kern="0" cap="none" spc="0" normalizeH="0" baseline="0" noProof="0" dirty="0">
                <a:ln>
                  <a:noFill/>
                </a:ln>
                <a:solidFill>
                  <a:prstClr val="black"/>
                </a:solidFill>
                <a:effectLst/>
                <a:uLnTx/>
                <a:uFillTx/>
                <a:latin typeface="Courier" charset="0"/>
                <a:ea typeface="Courier" charset="0"/>
                <a:cs typeface="Courier" charset="0"/>
              </a:rPr>
              <a:t>);</a:t>
            </a:r>
          </a:p>
        </p:txBody>
      </p:sp>
    </p:spTree>
    <p:extLst>
      <p:ext uri="{BB962C8B-B14F-4D97-AF65-F5344CB8AC3E}">
        <p14:creationId xmlns:p14="http://schemas.microsoft.com/office/powerpoint/2010/main" val="19933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Writing a </a:t>
            </a:r>
            <a:r>
              <a:rPr lang="pl-PL" dirty="0">
                <a:latin typeface="Consolas" panose="020B0609020204030204" pitchFamily="49" charset="0"/>
                <a:cs typeface="Consolas" panose="020B0609020204030204" pitchFamily="49" charset="0"/>
              </a:rPr>
              <a:t>match()</a:t>
            </a:r>
            <a:r>
              <a:rPr lang="pl-PL" dirty="0"/>
              <a:t> function</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
        <p:nvSpPr>
          <p:cNvPr id="7" name="Rectangle 6"/>
          <p:cNvSpPr/>
          <p:nvPr/>
        </p:nvSpPr>
        <p:spPr>
          <a:xfrm>
            <a:off x="838200" y="1656099"/>
            <a:ext cx="7794171" cy="2031325"/>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3FF"/>
                </a:solidFill>
                <a:effectLst/>
                <a:uLnTx/>
                <a:uFillTx/>
                <a:latin typeface="Courier" charset="0"/>
              </a:rPr>
              <a:t>template</a:t>
            </a:r>
            <a:r>
              <a:rPr kumimoji="0" lang="en-US" sz="1800" b="0" i="0" u="none" strike="noStrike" kern="0" cap="none" spc="0" normalizeH="0" baseline="0" noProof="0" dirty="0">
                <a:ln>
                  <a:noFill/>
                </a:ln>
                <a:solidFill>
                  <a:srgbClr val="000000"/>
                </a:solidFill>
                <a:effectLst/>
                <a:uLnTx/>
                <a:uFillTx/>
                <a:latin typeface="Courier" charset="0"/>
              </a:rPr>
              <a:t>&lt;</a:t>
            </a:r>
            <a:r>
              <a:rPr kumimoji="0" lang="en-US" sz="1800" b="0" i="0" u="none" strike="noStrike" kern="0" cap="none" spc="0" normalizeH="0" baseline="0" noProof="0" dirty="0" err="1">
                <a:ln>
                  <a:noFill/>
                </a:ln>
                <a:solidFill>
                  <a:srgbClr val="0433FF"/>
                </a:solidFill>
                <a:effectLst/>
                <a:uLnTx/>
                <a:uFillTx/>
                <a:latin typeface="Courier" charset="0"/>
              </a:rPr>
              <a:t>typename</a:t>
            </a:r>
            <a:r>
              <a:rPr kumimoji="0" lang="en-US" sz="1800" b="0" i="0" u="none" strike="noStrike" kern="0" cap="none" spc="0" normalizeH="0" baseline="0" noProof="0" dirty="0">
                <a:ln>
                  <a:noFill/>
                </a:ln>
                <a:solidFill>
                  <a:srgbClr val="000000"/>
                </a:solidFill>
                <a:effectLst/>
                <a:uLnTx/>
                <a:uFillTx/>
                <a:latin typeface="Courier" charset="0"/>
              </a:rPr>
              <a:t> Variant, </a:t>
            </a:r>
            <a:r>
              <a:rPr kumimoji="0" lang="en-US" sz="1800" b="0" i="0" u="none" strike="noStrike" kern="0" cap="none" spc="0" normalizeH="0" baseline="0" noProof="0" dirty="0" err="1">
                <a:ln>
                  <a:noFill/>
                </a:ln>
                <a:solidFill>
                  <a:srgbClr val="0433FF"/>
                </a:solidFill>
                <a:effectLst/>
                <a:uLnTx/>
                <a:uFillTx/>
                <a:latin typeface="Courier" charset="0"/>
              </a:rPr>
              <a:t>typename</a:t>
            </a:r>
            <a:r>
              <a:rPr kumimoji="0" lang="en-US" sz="1800" b="0" i="0" u="none" strike="noStrike" kern="0" cap="none" spc="0" normalizeH="0" baseline="0" noProof="0" dirty="0">
                <a:ln>
                  <a:noFill/>
                </a:ln>
                <a:solidFill>
                  <a:srgbClr val="000000"/>
                </a:solidFill>
                <a:effectLst/>
                <a:uLnTx/>
                <a:uFillTx/>
                <a:latin typeface="Courier" charset="0"/>
              </a:rPr>
              <a:t>... Handlers</a:t>
            </a:r>
            <a:endParaRPr kumimoji="0" lang="en-US" sz="18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433FF"/>
                </a:solidFill>
                <a:effectLst/>
                <a:uLnTx/>
                <a:uFillTx/>
                <a:latin typeface="Courier" charset="0"/>
              </a:rPr>
              <a:t>auto</a:t>
            </a:r>
            <a:r>
              <a:rPr kumimoji="0" lang="en-US" sz="1800" b="0" i="0" u="none" strike="noStrike" kern="0" cap="none" spc="0" normalizeH="0" baseline="0" noProof="0" dirty="0">
                <a:ln>
                  <a:noFill/>
                </a:ln>
                <a:solidFill>
                  <a:prstClr val="black"/>
                </a:solidFill>
                <a:effectLst/>
                <a:uLnTx/>
                <a:uFillTx/>
                <a:latin typeface="Courier" charset="0"/>
              </a:rPr>
              <a:t> match(Variant&amp;&amp; v, Handlers&amp;&amp;... handlers)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0433FF"/>
                </a:solidFill>
                <a:effectLst/>
                <a:uLnTx/>
                <a:uFillTx/>
                <a:latin typeface="Courier" charset="0"/>
              </a:rPr>
              <a:t>return</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std</a:t>
            </a:r>
            <a:r>
              <a:rPr kumimoji="0" lang="en-US" sz="1800" b="0" i="0" u="none" strike="noStrike" kern="0" cap="none" spc="0" normalizeH="0" baseline="0" noProof="0" dirty="0">
                <a:ln>
                  <a:noFill/>
                </a:ln>
                <a:solidFill>
                  <a:prstClr val="black"/>
                </a:solidFill>
                <a:effectLst/>
                <a:uLnTx/>
                <a:uFillTx/>
                <a:latin typeface="Courier" charset="0"/>
              </a:rPr>
              <a:t>::visit(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overloaded{</a:t>
            </a:r>
            <a:r>
              <a:rPr kumimoji="0" lang="en-US" sz="1800" b="0" i="0" u="none" strike="noStrike" kern="0" cap="none" spc="0" normalizeH="0" baseline="0" noProof="0" dirty="0" err="1">
                <a:ln>
                  <a:noFill/>
                </a:ln>
                <a:solidFill>
                  <a:prstClr val="black"/>
                </a:solidFill>
                <a:effectLst/>
                <a:uLnTx/>
                <a:uFillTx/>
                <a:latin typeface="Courier" charset="0"/>
              </a:rPr>
              <a:t>std</a:t>
            </a:r>
            <a:r>
              <a:rPr kumimoji="0" lang="en-US" sz="1800" b="0" i="0" u="none" strike="noStrike" kern="0" cap="none" spc="0" normalizeH="0" baseline="0" noProof="0" dirty="0">
                <a:ln>
                  <a:noFill/>
                </a:ln>
                <a:solidFill>
                  <a:prstClr val="black"/>
                </a:solidFill>
                <a:effectLst/>
                <a:uLnTx/>
                <a:uFillTx/>
                <a:latin typeface="Courier" charset="0"/>
              </a:rPr>
              <a:t>::forward&lt;Handlers&gt;(handlers)...},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std</a:t>
            </a:r>
            <a:r>
              <a:rPr kumimoji="0" lang="en-US" sz="1800" b="0" i="0" u="none" strike="noStrike" kern="0" cap="none" spc="0" normalizeH="0" baseline="0" noProof="0" dirty="0">
                <a:ln>
                  <a:noFill/>
                </a:ln>
                <a:solidFill>
                  <a:prstClr val="black"/>
                </a:solidFill>
                <a:effectLst/>
                <a:uLnTx/>
                <a:uFillTx/>
                <a:latin typeface="Courier" charset="0"/>
              </a:rPr>
              <a:t>::forward&lt;Variant&gt;(v));</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2190391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Using the </a:t>
            </a:r>
            <a:r>
              <a:rPr lang="pl-PL" dirty="0" err="1">
                <a:latin typeface="Consolas" charset="0"/>
                <a:ea typeface="Consolas" charset="0"/>
                <a:cs typeface="Consolas" charset="0"/>
              </a:rPr>
              <a:t>match</a:t>
            </a:r>
            <a:r>
              <a:rPr lang="pl-PL" dirty="0">
                <a:latin typeface="Consolas" charset="0"/>
                <a:ea typeface="Consolas" charset="0"/>
                <a:cs typeface="Consolas" charset="0"/>
              </a:rPr>
              <a:t>()</a:t>
            </a:r>
            <a:r>
              <a:rPr lang="pl-PL" dirty="0"/>
              <a:t> </a:t>
            </a:r>
            <a:r>
              <a:rPr lang="pl-PL" dirty="0" err="1"/>
              <a:t>function</a:t>
            </a:r>
            <a:endParaRPr lang="de-DE"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
        <p:nvSpPr>
          <p:cNvPr id="9" name="Rectangle 8"/>
          <p:cNvSpPr/>
          <p:nvPr/>
        </p:nvSpPr>
        <p:spPr>
          <a:xfrm>
            <a:off x="838200" y="1609725"/>
            <a:ext cx="5156200" cy="3693319"/>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variant&lt;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...&gt; </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match(</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i</a:t>
            </a: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a:t>
            </a:r>
            <a:r>
              <a:rPr kumimoji="0" lang="en-US" sz="1800" b="0" i="0" u="none" strike="noStrike" kern="0" cap="none" spc="0" normalizeH="0" baseline="0" noProof="0" dirty="0" err="1">
                <a:ln>
                  <a:noFill/>
                </a:ln>
                <a:solidFill>
                  <a:srgbClr val="008F00"/>
                </a:solidFill>
                <a:effectLst/>
                <a:uLnTx/>
                <a:uFillTx/>
                <a:latin typeface="Courier" charset="0"/>
              </a:rPr>
              <a:t>i</a:t>
            </a:r>
            <a:endParaRPr kumimoji="0" lang="en-US" sz="18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
        <p:nvSpPr>
          <p:cNvPr id="10" name="Rectangle 9"/>
          <p:cNvSpPr/>
          <p:nvPr/>
        </p:nvSpPr>
        <p:spPr>
          <a:xfrm>
            <a:off x="6375400" y="1609725"/>
            <a:ext cx="5194300" cy="3693319"/>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variant&lt;</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...&gt; </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{2.5f};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match(</a:t>
            </a:r>
            <a:r>
              <a:rPr kumimoji="0" lang="en-US" sz="1800" b="0" i="0" u="none" strike="noStrike" kern="0" cap="none" spc="0" normalizeH="0" baseline="0" noProof="0" dirty="0" err="1">
                <a:ln>
                  <a:noFill/>
                </a:ln>
                <a:solidFill>
                  <a:prstClr val="black"/>
                </a:solidFill>
                <a:effectLst/>
                <a:uLnTx/>
                <a:uFillTx/>
                <a:latin typeface="Courier" charset="0"/>
              </a:rPr>
              <a:t>var</a:t>
            </a:r>
            <a:r>
              <a:rPr kumimoji="0" lang="en-US" sz="1800" b="0" i="0" u="none" strike="noStrike" kern="0" cap="none" spc="0" normalizeH="0" baseline="0" noProof="0" dirty="0">
                <a:ln>
                  <a:noFill/>
                </a:ln>
                <a:solidFill>
                  <a:prstClr val="black"/>
                </a:solidFill>
                <a:effectLst/>
                <a:uLnTx/>
                <a:uFillTx/>
                <a:latin typeface="Courier" charset="0"/>
              </a:rPr>
              <a:t>)</a:t>
            </a:r>
            <a:r>
              <a:rPr kumimoji="0" lang="en-US" sz="1800" b="0" i="0" u="none" strike="noStrike" kern="0" cap="none" spc="0" normalizeH="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srgbClr val="33A2BD"/>
                </a:solidFill>
                <a:effectLst/>
                <a:uLnTx/>
                <a:uFillTx/>
                <a:latin typeface="Courier" charset="0"/>
              </a:rPr>
              <a:t>int</a:t>
            </a: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err="1">
                <a:ln>
                  <a:noFill/>
                </a:ln>
                <a:solidFill>
                  <a:prstClr val="black"/>
                </a:solidFill>
                <a:effectLst/>
                <a:uLnTx/>
                <a:uFillTx/>
                <a:latin typeface="Courier" charset="0"/>
              </a:rPr>
              <a:t>i</a:t>
            </a:r>
            <a:r>
              <a:rPr kumimoji="0" lang="en-US" sz="1800" b="0" i="0" u="none" strike="noStrike" kern="0" cap="none" spc="0" normalizeH="0" baseline="0" noProof="0" dirty="0">
                <a:ln>
                  <a:noFill/>
                </a:ln>
                <a:solidFill>
                  <a:prstClr val="black"/>
                </a:solidFill>
                <a:effectLst/>
                <a:uLnTx/>
                <a:uFillTx/>
                <a:latin typeface="Courier" charset="0"/>
              </a:rPr>
              <a:t> =&gt;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a:t>
            </a:r>
            <a:r>
              <a:rPr kumimoji="0" lang="en-US" sz="1800" b="0" i="0" u="none" strike="noStrike" kern="0" cap="none" spc="0" normalizeH="0" baseline="0" noProof="0" dirty="0" err="1">
                <a:ln>
                  <a:noFill/>
                </a:ln>
                <a:solidFill>
                  <a:srgbClr val="008F00"/>
                </a:solidFill>
                <a:effectLst/>
                <a:uLnTx/>
                <a:uFillTx/>
                <a:latin typeface="Courier" charset="0"/>
              </a:rPr>
              <a:t>i</a:t>
            </a:r>
            <a:endParaRPr kumimoji="0" lang="en-US" sz="1800" b="0" i="0" u="none" strike="noStrike" kern="0" cap="none" spc="0" normalizeH="0" baseline="0" noProof="0" dirty="0">
              <a:ln>
                <a:noFill/>
              </a:ln>
              <a:solidFill>
                <a:srgbClr val="008F00"/>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r>
              <a:rPr kumimoji="0" lang="en-US" sz="1800" b="0" i="0" u="none" strike="noStrike" kern="0" cap="none" spc="0" normalizeH="0" baseline="0" noProof="0" dirty="0">
                <a:ln>
                  <a:noFill/>
                </a:ln>
                <a:solidFill>
                  <a:srgbClr val="33A2BD"/>
                </a:solidFill>
                <a:effectLst/>
                <a:uLnTx/>
                <a:uFillTx/>
                <a:latin typeface="Courier" charset="0"/>
              </a:rPr>
              <a:t>float</a:t>
            </a:r>
            <a:r>
              <a:rPr kumimoji="0" lang="en-US" sz="1800" b="0" i="0" u="none" strike="noStrike" kern="0" cap="none" spc="0" normalizeH="0" baseline="0" noProof="0" dirty="0">
                <a:ln>
                  <a:noFill/>
                </a:ln>
                <a:solidFill>
                  <a:prstClr val="black"/>
                </a:solidFill>
                <a:effectLst/>
                <a:uLnTx/>
                <a:uFillTx/>
                <a:latin typeface="Courier" charset="0"/>
              </a:rPr>
              <a:t> f =&gt;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Do something with 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charset="0"/>
              </a:rPr>
              <a:t>  </a:t>
            </a:r>
            <a:r>
              <a:rPr kumimoji="0" lang="en-US" sz="1800" b="0" i="0" u="none" strike="noStrike" kern="0" cap="none" spc="0" normalizeH="0" baseline="0" noProof="0" dirty="0">
                <a:ln>
                  <a:noFill/>
                </a:ln>
                <a:solidFill>
                  <a:srgbClr val="008F00"/>
                </a:solidFill>
                <a:effectLst/>
                <a:uLnTx/>
                <a:uFillTx/>
                <a:latin typeface="Courier" charset="0"/>
              </a:rPr>
              <a:t>//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400486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C++ 11 &amp; 14 support</a:t>
            </a:r>
          </a:p>
        </p:txBody>
      </p:sp>
      <p:sp>
        <p:nvSpPr>
          <p:cNvPr id="4" name="Slide Number Placeholder 3"/>
          <p:cNvSpPr>
            <a:spLocks noGrp="1"/>
          </p:cNvSpPr>
          <p:nvPr>
            <p:ph type="sldNum"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426437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Variant</a:t>
            </a:r>
            <a:r>
              <a:rPr lang="pl-PL" dirty="0"/>
              <a:t> </a:t>
            </a:r>
            <a:r>
              <a:rPr lang="pl-PL" dirty="0" err="1"/>
              <a:t>libraries</a:t>
            </a:r>
            <a:endParaRPr lang="de-DE" dirty="0"/>
          </a:p>
        </p:txBody>
      </p:sp>
      <p:sp>
        <p:nvSpPr>
          <p:cNvPr id="3" name="Content Placeholder 2"/>
          <p:cNvSpPr>
            <a:spLocks noGrp="1"/>
          </p:cNvSpPr>
          <p:nvPr>
            <p:ph idx="1"/>
          </p:nvPr>
        </p:nvSpPr>
        <p:spPr/>
        <p:txBody>
          <a:bodyPr/>
          <a:lstStyle/>
          <a:p>
            <a:r>
              <a:rPr lang="pl-PL" dirty="0">
                <a:hlinkClick r:id="rId3"/>
              </a:rPr>
              <a:t>Boost.Variant</a:t>
            </a:r>
            <a:r>
              <a:rPr lang="pl-PL" dirty="0"/>
              <a:t> (</a:t>
            </a:r>
            <a:r>
              <a:rPr lang="pl-PL" dirty="0" err="1"/>
              <a:t>many</a:t>
            </a:r>
            <a:r>
              <a:rPr lang="pl-PL" dirty="0"/>
              <a:t> </a:t>
            </a:r>
            <a:r>
              <a:rPr lang="pl-PL" dirty="0" err="1"/>
              <a:t>differences</a:t>
            </a:r>
            <a:r>
              <a:rPr lang="pl-PL" dirty="0"/>
              <a:t> to </a:t>
            </a:r>
            <a:r>
              <a:rPr lang="pl-PL" dirty="0" err="1"/>
              <a:t>std</a:t>
            </a:r>
            <a:r>
              <a:rPr lang="pl-PL" dirty="0"/>
              <a:t> version)</a:t>
            </a:r>
          </a:p>
          <a:p>
            <a:r>
              <a:rPr lang="pl-PL" dirty="0" smtClean="0">
                <a:hlinkClick r:id="rId4"/>
              </a:rPr>
              <a:t>github.com/eggs-cpp/variant</a:t>
            </a:r>
            <a:r>
              <a:rPr lang="pl-PL" dirty="0" smtClean="0"/>
              <a:t> </a:t>
            </a:r>
            <a:r>
              <a:rPr lang="pl-PL" dirty="0"/>
              <a:t>(</a:t>
            </a:r>
            <a:r>
              <a:rPr lang="pl-PL" dirty="0" err="1"/>
              <a:t>close</a:t>
            </a:r>
            <a:r>
              <a:rPr lang="pl-PL" dirty="0"/>
              <a:t> to </a:t>
            </a:r>
            <a:r>
              <a:rPr lang="pl-PL" dirty="0" err="1"/>
              <a:t>std</a:t>
            </a:r>
            <a:r>
              <a:rPr lang="pl-PL" dirty="0"/>
              <a:t>)</a:t>
            </a:r>
            <a:endParaRPr lang="de-DE" dirty="0"/>
          </a:p>
          <a:p>
            <a:r>
              <a:rPr lang="de-DE" dirty="0" smtClean="0">
                <a:hlinkClick r:id="rId5"/>
              </a:rPr>
              <a:t>github.com/mpark/variant</a:t>
            </a:r>
            <a:r>
              <a:rPr lang="de-DE" dirty="0" smtClean="0"/>
              <a:t> </a:t>
            </a:r>
            <a:r>
              <a:rPr lang="de-DE" dirty="0"/>
              <a:t>(</a:t>
            </a:r>
            <a:r>
              <a:rPr lang="de-DE" dirty="0" err="1"/>
              <a:t>based</a:t>
            </a:r>
            <a:r>
              <a:rPr lang="de-DE" dirty="0"/>
              <a:t> on </a:t>
            </a:r>
            <a:r>
              <a:rPr lang="de-DE" dirty="0" err="1"/>
              <a:t>libc</a:t>
            </a:r>
            <a:r>
              <a:rPr lang="de-DE" dirty="0"/>
              <a:t>++ </a:t>
            </a:r>
            <a:r>
              <a:rPr lang="de-DE" dirty="0" err="1"/>
              <a:t>std</a:t>
            </a:r>
            <a:r>
              <a:rPr lang="de-DE" dirty="0"/>
              <a:t>::variant </a:t>
            </a:r>
            <a:r>
              <a:rPr lang="de-DE" dirty="0" err="1"/>
              <a:t>impl</a:t>
            </a:r>
            <a:r>
              <a:rPr lang="de-DE" dirty="0"/>
              <a:t>)</a:t>
            </a:r>
            <a:endParaRPr lang="pl-PL" dirty="0"/>
          </a:p>
          <a:p>
            <a:r>
              <a:rPr lang="pl-PL" dirty="0">
                <a:hlinkClick r:id="rId6"/>
              </a:rPr>
              <a:t>Abseil Variant</a:t>
            </a:r>
            <a:r>
              <a:rPr lang="pl-PL" dirty="0"/>
              <a:t> (</a:t>
            </a:r>
            <a:r>
              <a:rPr lang="pl-PL" dirty="0" err="1"/>
              <a:t>equivalent</a:t>
            </a:r>
            <a:r>
              <a:rPr lang="pl-PL" dirty="0"/>
              <a:t> to </a:t>
            </a:r>
            <a:r>
              <a:rPr lang="pl-PL" dirty="0" err="1"/>
              <a:t>std</a:t>
            </a:r>
            <a:r>
              <a:rPr lang="pl-PL" dirty="0" smtClean="0"/>
              <a:t>)</a:t>
            </a:r>
          </a:p>
          <a:p>
            <a:r>
              <a:rPr lang="mr-IN" dirty="0" smtClean="0"/>
              <a:t>…</a:t>
            </a:r>
            <a:r>
              <a:rPr lang="pl-PL" dirty="0" smtClean="0"/>
              <a:t> </a:t>
            </a:r>
            <a:endParaRPr lang="pl-PL"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6343916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 function</a:t>
            </a:r>
          </a:p>
        </p:txBody>
      </p:sp>
      <p:sp>
        <p:nvSpPr>
          <p:cNvPr id="3" name="Content Placeholder 2"/>
          <p:cNvSpPr>
            <a:spLocks noGrp="1"/>
          </p:cNvSpPr>
          <p:nvPr>
            <p:ph idx="1"/>
          </p:nvPr>
        </p:nvSpPr>
        <p:spPr/>
        <p:txBody>
          <a:bodyPr/>
          <a:lstStyle/>
          <a:p>
            <a:pPr marL="0" indent="0">
              <a:buNone/>
            </a:pPr>
            <a:r>
              <a:rPr lang="de-DE" dirty="0" smtClean="0">
                <a:hlinkClick r:id="rId2"/>
              </a:rPr>
              <a:t>github.com/mapbox/variant</a:t>
            </a:r>
            <a:r>
              <a:rPr lang="de-DE" dirty="0"/>
              <a:t> </a:t>
            </a:r>
            <a:r>
              <a:rPr lang="de-DE" dirty="0" smtClean="0">
                <a:sym typeface="Wingdings"/>
              </a:rPr>
              <a:t> </a:t>
            </a:r>
            <a:r>
              <a:rPr lang="de-DE" dirty="0" smtClean="0">
                <a:hlinkClick r:id="rId3"/>
              </a:rPr>
              <a:t>include/mapbox/variant_visitor.hpp</a:t>
            </a:r>
            <a:endParaRPr lang="de-DE" dirty="0">
              <a:hlinkClick r:id="rId4"/>
            </a:endParaRPr>
          </a:p>
          <a:p>
            <a:pPr marL="0" indent="0">
              <a:buNone/>
            </a:pPr>
            <a:endParaRPr lang="de-DE" dirty="0">
              <a:hlinkClick r:id="rId5"/>
            </a:endParaRPr>
          </a:p>
          <a:p>
            <a:pPr marL="0" indent="0">
              <a:buNone/>
            </a:pPr>
            <a:endParaRPr lang="de-DE" dirty="0">
              <a:hlinkClick r:id="rId5"/>
            </a:endParaRPr>
          </a:p>
          <a:p>
            <a:pPr marL="0" indent="0">
              <a:buNone/>
            </a:pPr>
            <a:endParaRPr lang="de-DE" dirty="0">
              <a:hlinkClick r:id="rId5"/>
            </a:endParaRPr>
          </a:p>
          <a:p>
            <a:pPr marL="0" indent="0">
              <a:buNone/>
            </a:pPr>
            <a:endParaRPr lang="de-DE" dirty="0">
              <a:hlinkClick r:id="rId5"/>
            </a:endParaRPr>
          </a:p>
          <a:p>
            <a:pPr marL="0" indent="0">
              <a:buNone/>
            </a:pPr>
            <a:endParaRPr lang="de-DE" dirty="0">
              <a:hlinkClick r:id="rId5"/>
            </a:endParaRPr>
          </a:p>
          <a:p>
            <a:pPr marL="0" indent="0">
              <a:buNone/>
            </a:pPr>
            <a:endParaRPr lang="de-DE" dirty="0">
              <a:hlinkClick r:id="rId5"/>
            </a:endParaRPr>
          </a:p>
          <a:p>
            <a:pPr marL="0" indent="0">
              <a:buNone/>
            </a:pPr>
            <a:endParaRPr lang="de-DE" dirty="0">
              <a:hlinkClick r:id="rId5"/>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5" name="Picture 4"/>
          <p:cNvPicPr>
            <a:picLocks noChangeAspect="1"/>
          </p:cNvPicPr>
          <p:nvPr/>
        </p:nvPicPr>
        <p:blipFill>
          <a:blip r:embed="rId6"/>
          <a:stretch>
            <a:fillRect/>
          </a:stretch>
        </p:blipFill>
        <p:spPr>
          <a:xfrm>
            <a:off x="838200" y="2172234"/>
            <a:ext cx="4454504" cy="4520693"/>
          </a:xfrm>
          <a:prstGeom prst="rect">
            <a:avLst/>
          </a:prstGeom>
        </p:spPr>
      </p:pic>
      <p:sp>
        <p:nvSpPr>
          <p:cNvPr id="6" name="Rectangle 5"/>
          <p:cNvSpPr/>
          <p:nvPr/>
        </p:nvSpPr>
        <p:spPr>
          <a:xfrm>
            <a:off x="5462038" y="2172234"/>
            <a:ext cx="3317896" cy="523220"/>
          </a:xfrm>
          <a:prstGeom prst="rect">
            <a:avLst/>
          </a:prstGeom>
        </p:spPr>
        <p:txBody>
          <a:bodyPr wrap="none">
            <a:spAutoFit/>
          </a:bodyPr>
          <a:lstStyle/>
          <a:p>
            <a:r>
              <a:rPr lang="de-DE" sz="2800" dirty="0">
                <a:hlinkClick r:id="rId5"/>
              </a:rPr>
              <a:t>godbolt.org/z/rgaEpu</a:t>
            </a:r>
            <a:endParaRPr lang="de-DE" sz="2800" dirty="0">
              <a:hlinkClick r:id="rId4"/>
            </a:endParaRPr>
          </a:p>
        </p:txBody>
      </p:sp>
    </p:spTree>
    <p:extLst>
      <p:ext uri="{BB962C8B-B14F-4D97-AF65-F5344CB8AC3E}">
        <p14:creationId xmlns:p14="http://schemas.microsoft.com/office/powerpoint/2010/main" val="1777014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Motivation</a:t>
            </a:r>
            <a:endParaRPr lang="en-US" dirty="0"/>
          </a:p>
        </p:txBody>
      </p:sp>
      <p:sp>
        <p:nvSpPr>
          <p:cNvPr id="4" name="Slide Number Placeholder 3"/>
          <p:cNvSpPr>
            <a:spLocks noGrp="1"/>
          </p:cNvSpPr>
          <p:nvPr>
            <p:ph type="sldNum"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047417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95000" y="1505172"/>
            <a:ext cx="10469600" cy="1148000"/>
          </a:xfrm>
        </p:spPr>
        <p:txBody>
          <a:bodyPr/>
          <a:lstStyle/>
          <a:p>
            <a:r>
              <a:rPr lang="pl-PL" dirty="0"/>
              <a:t>Examples</a:t>
            </a:r>
            <a:endParaRPr lang="de-DE" dirty="0"/>
          </a:p>
        </p:txBody>
      </p:sp>
      <p:sp>
        <p:nvSpPr>
          <p:cNvPr id="4" name="Slide Number Placeholder 3"/>
          <p:cNvSpPr>
            <a:spLocks noGrp="1"/>
          </p:cNvSpPr>
          <p:nvPr>
            <p:ph type="sldNum" idx="12"/>
          </p:nvPr>
        </p:nvSpPr>
        <p:spPr/>
        <p:txBody>
          <a:bodyPr/>
          <a:lstStyle/>
          <a:p>
            <a:fld id="{D57F1E4F-1CFF-5643-939E-217C01CDF565}" type="slidenum">
              <a:rPr lang="en-US" smtClean="0"/>
              <a:pPr/>
              <a:t>30</a:t>
            </a:fld>
            <a:endParaRPr lang="en-US" dirty="0"/>
          </a:p>
        </p:txBody>
      </p:sp>
      <p:sp>
        <p:nvSpPr>
          <p:cNvPr id="6" name="Title 4"/>
          <p:cNvSpPr txBox="1">
            <a:spLocks/>
          </p:cNvSpPr>
          <p:nvPr/>
        </p:nvSpPr>
        <p:spPr>
          <a:xfrm>
            <a:off x="3381165" y="2927806"/>
            <a:ext cx="5429671" cy="1689422"/>
          </a:xfrm>
          <a:prstGeom prst="rect">
            <a:avLst/>
          </a:prstGeom>
        </p:spPr>
        <p:txBody>
          <a:bodyPr vert="horz" lIns="91425" tIns="91425" rIns="91425" bIns="91425" rtlCol="0" anchor="t" anchorCtr="0">
            <a:normAutofit fontScale="92500" lnSpcReduction="10000"/>
          </a:bodyPr>
          <a:lstStyle>
            <a:lvl1pPr lvl="0" algn="ctr" defTabSz="914400" rtl="0" eaLnBrk="1" latinLnBrk="0" hangingPunct="1">
              <a:lnSpc>
                <a:spcPct val="90000"/>
              </a:lnSpc>
              <a:spcBef>
                <a:spcPts val="0"/>
              </a:spcBef>
              <a:buSzPct val="100000"/>
              <a:buFont typeface="Arial"/>
              <a:buNone/>
              <a:defRPr sz="6400" kern="1200">
                <a:solidFill>
                  <a:schemeClr val="tx1"/>
                </a:solidFill>
                <a:latin typeface="Arial"/>
                <a:ea typeface="Arial"/>
                <a:cs typeface="Arial"/>
                <a:sym typeface="Aria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pPr marL="498475" indent="-498475" algn="l">
              <a:buSzTx/>
              <a:buFont typeface="+mj-lt"/>
              <a:buAutoNum type="arabicPeriod"/>
            </a:pPr>
            <a:r>
              <a:rPr lang="de-DE" sz="4000" dirty="0" smtClean="0">
                <a:latin typeface="+mn-lt"/>
              </a:rPr>
              <a:t>State Machines</a:t>
            </a:r>
          </a:p>
          <a:p>
            <a:pPr marL="498475" indent="-498475" algn="l">
              <a:buSzTx/>
              <a:buFont typeface="+mj-lt"/>
              <a:buAutoNum type="arabicPeriod"/>
            </a:pPr>
            <a:r>
              <a:rPr lang="de-DE" sz="4000" dirty="0" smtClean="0">
                <a:latin typeface="+mn-lt"/>
              </a:rPr>
              <a:t>Event Handling</a:t>
            </a:r>
          </a:p>
          <a:p>
            <a:pPr marL="498475" indent="-498475" algn="l">
              <a:buSzTx/>
              <a:buFont typeface="+mj-lt"/>
              <a:buAutoNum type="arabicPeriod"/>
            </a:pPr>
            <a:r>
              <a:rPr lang="de-DE" sz="4000" dirty="0" smtClean="0">
                <a:latin typeface="+mn-lt"/>
              </a:rPr>
              <a:t>More </a:t>
            </a:r>
            <a:r>
              <a:rPr lang="de-DE" sz="4000" dirty="0" err="1" smtClean="0">
                <a:latin typeface="+mn-lt"/>
              </a:rPr>
              <a:t>examples</a:t>
            </a:r>
            <a:r>
              <a:rPr lang="de-DE" sz="4000" dirty="0" smtClean="0">
                <a:latin typeface="+mn-lt"/>
              </a:rPr>
              <a:t> (</a:t>
            </a:r>
            <a:r>
              <a:rPr lang="de-DE" sz="4000" dirty="0" err="1" smtClean="0">
                <a:latin typeface="+mn-lt"/>
              </a:rPr>
              <a:t>brief</a:t>
            </a:r>
            <a:r>
              <a:rPr lang="de-DE" sz="4000" dirty="0" smtClean="0">
                <a:latin typeface="+mn-lt"/>
              </a:rPr>
              <a:t>)</a:t>
            </a:r>
          </a:p>
          <a:p>
            <a:pPr marL="498475" indent="-498475" algn="l">
              <a:buSzTx/>
              <a:buFont typeface="+mj-lt"/>
              <a:buAutoNum type="arabicPeriod"/>
            </a:pPr>
            <a:endParaRPr lang="de-DE" sz="4000" dirty="0">
              <a:latin typeface="+mn-lt"/>
            </a:endParaRPr>
          </a:p>
        </p:txBody>
      </p:sp>
    </p:spTree>
    <p:extLst>
      <p:ext uri="{BB962C8B-B14F-4D97-AF65-F5344CB8AC3E}">
        <p14:creationId xmlns:p14="http://schemas.microsoft.com/office/powerpoint/2010/main" val="703566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1</a:t>
            </a:r>
            <a:r>
              <a:rPr lang="pl-PL" dirty="0" smtClean="0"/>
              <a:t>: </a:t>
            </a:r>
            <a:r>
              <a:rPr lang="pl-PL" dirty="0" err="1" smtClean="0"/>
              <a:t>State</a:t>
            </a:r>
            <a:r>
              <a:rPr lang="pl-PL" dirty="0" smtClean="0"/>
              <a:t> </a:t>
            </a:r>
            <a:r>
              <a:rPr lang="pl-PL" dirty="0" err="1" smtClean="0"/>
              <a:t>Machines</a:t>
            </a:r>
            <a:endParaRPr lang="de-DE" dirty="0"/>
          </a:p>
        </p:txBody>
      </p:sp>
      <p:sp>
        <p:nvSpPr>
          <p:cNvPr id="4" name="Slide Number Placeholder 3"/>
          <p:cNvSpPr>
            <a:spLocks noGrp="1"/>
          </p:cNvSpPr>
          <p:nvPr>
            <p:ph type="sldNum"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778843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Space game state </a:t>
            </a:r>
            <a:r>
              <a:rPr lang="en-US" dirty="0"/>
              <a:t>machine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5"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345341"/>
            <a:ext cx="5181600" cy="3096006"/>
          </a:xfrm>
          <a:prstGeom prst="rect">
            <a:avLst/>
          </a:prstGeom>
        </p:spPr>
      </p:pic>
    </p:spTree>
    <p:extLst>
      <p:ext uri="{BB962C8B-B14F-4D97-AF65-F5344CB8AC3E}">
        <p14:creationId xmlns:p14="http://schemas.microsoft.com/office/powerpoint/2010/main" val="989488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000000-1234-1234-1234-123412341234}" type="slidenum">
              <a:rPr lang="en" smtClean="0"/>
              <a:pPr/>
              <a:t>33</a:t>
            </a:fld>
            <a:endParaRPr lang="en"/>
          </a:p>
        </p:txBody>
      </p:sp>
      <p:sp>
        <p:nvSpPr>
          <p:cNvPr id="8" name="Rectangle 7"/>
          <p:cNvSpPr/>
          <p:nvPr/>
        </p:nvSpPr>
        <p:spPr>
          <a:xfrm>
            <a:off x="740229" y="181958"/>
            <a:ext cx="10711542" cy="6555641"/>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433FF"/>
                </a:solidFill>
                <a:effectLst/>
                <a:uLnTx/>
                <a:uFillTx/>
                <a:latin typeface="Courier" charset="0"/>
              </a:rPr>
              <a:t>struct</a:t>
            </a:r>
            <a:r>
              <a:rPr kumimoji="0" lang="en-US" sz="2000" b="0" i="0" u="none" strike="noStrike" kern="0" cap="none" spc="0" normalizeH="0" baseline="0" noProof="0" dirty="0" smtClean="0">
                <a:ln>
                  <a:noFill/>
                </a:ln>
                <a:solidFill>
                  <a:prstClr val="black"/>
                </a:solidFill>
                <a:effectLst/>
                <a:uLnTx/>
                <a:uFillTx/>
                <a:latin typeface="Courier" charset="0"/>
              </a:rPr>
              <a:t> Circling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33A2BD"/>
                </a:solidFill>
                <a:effectLst/>
                <a:uLnTx/>
                <a:uFillTx/>
                <a:latin typeface="Courier" charset="0"/>
              </a:rPr>
              <a:t>double</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mTimeSinceLastShot</a:t>
            </a:r>
            <a:r>
              <a:rPr kumimoji="0" lang="en-US" sz="2000" b="0" i="0" u="none" strike="noStrike" kern="0" cap="none" spc="0" normalizeH="0" baseline="0" noProof="0" dirty="0" smtClean="0">
                <a:ln>
                  <a:noFill/>
                </a:ln>
                <a:solidFill>
                  <a:prstClr val="black"/>
                </a:solidFill>
                <a:effectLst/>
                <a:uLnTx/>
                <a:uFillTx/>
                <a:latin typeface="Courier" charset="0"/>
              </a:rPr>
              <a:t> = ENEMY_SHOT_DELAY;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srgbClr val="33A2BD"/>
                </a:solidFill>
                <a:effectLst/>
                <a:uLnTx/>
                <a:uFillTx/>
                <a:latin typeface="Courier" charset="0"/>
              </a:rPr>
              <a:t>int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mNextCirclePosIndex</a:t>
            </a:r>
            <a:r>
              <a:rPr kumimoji="0" lang="en-US" sz="2000" b="0" i="0" u="none" strike="noStrike" kern="0" cap="none" spc="0" normalizeH="0" baseline="0" noProof="0" dirty="0" smtClean="0">
                <a:ln>
                  <a:noFill/>
                </a:ln>
                <a:solidFill>
                  <a:prstClr val="black"/>
                </a:solidFill>
                <a:effectLst/>
                <a:uLnTx/>
                <a:uFillTx/>
                <a:latin typeface="Courier" charset="0"/>
              </a:rPr>
              <a:t>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433FF"/>
                </a:solidFill>
                <a:effectLst/>
                <a:uLnTx/>
                <a:uFillTx/>
                <a:latin typeface="Courier" charset="0"/>
              </a:rPr>
              <a:t>struct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FlyToCenter</a:t>
            </a:r>
            <a:r>
              <a:rPr kumimoji="0" lang="en-US" sz="2000" b="0" i="0" u="none" strike="noStrike" kern="0" cap="none" spc="0" normalizeH="0" baseline="0" noProof="0" dirty="0" smtClean="0">
                <a:ln>
                  <a:noFill/>
                </a:ln>
                <a:solidFill>
                  <a:prstClr val="black"/>
                </a:solidFill>
                <a:effectLst/>
                <a:uLnTx/>
                <a:uFillTx/>
                <a:latin typeface="Courier" charset="0"/>
              </a:rPr>
              <a:t> {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433FF"/>
                </a:solidFill>
                <a:effectLst/>
                <a:uLnTx/>
                <a:uFillTx/>
                <a:latin typeface="Courier" charset="0"/>
              </a:rPr>
              <a:t>struct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ShootingFromCenter</a:t>
            </a:r>
            <a:r>
              <a:rPr kumimoji="0" lang="en-US" sz="20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33A2BD"/>
                </a:solidFill>
                <a:effectLst/>
                <a:uLnTx/>
                <a:uFillTx/>
                <a:latin typeface="Courier" charset="0"/>
              </a:rPr>
              <a:t>double</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mTimeSinceLastShot</a:t>
            </a:r>
            <a:r>
              <a:rPr kumimoji="0" lang="en-US" sz="2000" b="0" i="0" u="none" strike="noStrike" kern="0" cap="none" spc="0" normalizeH="0" baseline="0" noProof="0" dirty="0" smtClean="0">
                <a:ln>
                  <a:noFill/>
                </a:ln>
                <a:solidFill>
                  <a:prstClr val="black"/>
                </a:solidFill>
                <a:effectLst/>
                <a:uLnTx/>
                <a:uFillTx/>
                <a:latin typeface="Courier" charset="0"/>
              </a:rPr>
              <a:t> = ENEMY_SHOT_DELAY;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33A2BD"/>
                </a:solidFill>
                <a:effectLst/>
                <a:uLnTx/>
                <a:uFillTx/>
                <a:latin typeface="Courier" charset="0"/>
              </a:rPr>
              <a:t>double</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mTimeSpentInCenter</a:t>
            </a:r>
            <a:r>
              <a:rPr kumimoji="0" lang="en-US" sz="2000" b="0" i="0" u="none" strike="noStrike" kern="0" cap="none" spc="0" normalizeH="0" baseline="0" noProof="0" dirty="0" smtClean="0">
                <a:ln>
                  <a:noFill/>
                </a:ln>
                <a:solidFill>
                  <a:prstClr val="black"/>
                </a:solidFill>
                <a:effectLst/>
                <a:uLnTx/>
                <a:uFillTx/>
                <a:latin typeface="Courier" charset="0"/>
              </a:rPr>
              <a:t>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433FF"/>
                </a:solidFill>
                <a:effectLst/>
                <a:uLnTx/>
                <a:uFillTx/>
                <a:latin typeface="Courier" charset="0"/>
              </a:rPr>
              <a:t>struct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FlyOut</a:t>
            </a:r>
            <a:r>
              <a:rPr lang="en-US" sz="2000" kern="0" dirty="0">
                <a:solidFill>
                  <a:prstClr val="black"/>
                </a:solidFill>
                <a:latin typeface="Courier" charset="0"/>
              </a:rPr>
              <a:t> </a:t>
            </a:r>
            <a:r>
              <a:rPr kumimoji="0" lang="en-US" sz="2000" b="0" i="0" u="none" strike="noStrike" kern="0" cap="none" spc="0" normalizeH="0" baseline="0" noProof="0" dirty="0" smtClean="0">
                <a:ln>
                  <a:noFill/>
                </a:ln>
                <a:solidFill>
                  <a:prstClr val="black"/>
                </a:solidFill>
                <a:effectLst/>
                <a:uLnTx/>
                <a:uFillTx/>
                <a:latin typeface="Courier" charset="0"/>
              </a:rPr>
              <a:t>{</a:t>
            </a: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srgbClr val="33A2BD"/>
                </a:solidFill>
                <a:effectLst/>
                <a:uLnTx/>
                <a:uFillTx/>
                <a:latin typeface="Courier" charset="0"/>
              </a:rPr>
              <a:t>int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mTargetCornerIndex</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33FF"/>
                </a:solidFill>
                <a:effectLst/>
                <a:uLnTx/>
                <a:uFillTx/>
                <a:latin typeface="Courier" charset="0"/>
              </a:rPr>
              <a:t>using</a:t>
            </a:r>
            <a:r>
              <a:rPr kumimoji="0" lang="en-US" sz="2000" b="0" i="0" u="none" strike="noStrike" kern="0" cap="none" spc="0" normalizeH="0" baseline="0" noProof="0" dirty="0" smtClean="0">
                <a:ln>
                  <a:noFill/>
                </a:ln>
                <a:solidFill>
                  <a:prstClr val="black"/>
                </a:solidFill>
                <a:effectLst/>
                <a:uLnTx/>
                <a:uFillTx/>
                <a:latin typeface="Courier" charset="0"/>
              </a:rPr>
              <a:t> State = </a:t>
            </a:r>
            <a:r>
              <a:rPr kumimoji="0" lang="en-US" sz="2000" b="0" i="0" u="none" strike="noStrike" kern="0" cap="none" spc="0" normalizeH="0" baseline="0" noProof="0" dirty="0" err="1" smtClean="0">
                <a:ln>
                  <a:noFill/>
                </a:ln>
                <a:solidFill>
                  <a:prstClr val="black"/>
                </a:solidFill>
                <a:effectLst/>
                <a:uLnTx/>
                <a:uFillTx/>
                <a:latin typeface="Courier" charset="0"/>
              </a:rPr>
              <a:t>std</a:t>
            </a:r>
            <a:r>
              <a:rPr kumimoji="0" lang="en-US" sz="2000" b="0" i="0" u="none" strike="noStrike" kern="0" cap="none" spc="0" normalizeH="0" baseline="0" noProof="0" dirty="0" smtClean="0">
                <a:ln>
                  <a:noFill/>
                </a:ln>
                <a:solidFill>
                  <a:prstClr val="black"/>
                </a:solidFill>
                <a:effectLst/>
                <a:uLnTx/>
                <a:uFillTx/>
                <a:latin typeface="Courier" charset="0"/>
              </a:rPr>
              <a:t>::variant&lt;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Circling,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FlyToCenter</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ShootingFromCenter</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FlyOut</a:t>
            </a:r>
            <a:r>
              <a:rPr kumimoji="0" lang="en-US" sz="2000" b="0" i="0" u="none" strike="noStrike" kern="0" cap="none" spc="0" normalizeH="0" baseline="0" noProof="0" dirty="0" smtClean="0">
                <a:ln>
                  <a:noFill/>
                </a:ln>
                <a:solidFill>
                  <a:prstClr val="black"/>
                </a:solidFill>
                <a:effectLst/>
                <a:uLnTx/>
                <a:uFillTx/>
                <a:latin typeface="Courier" charset="0"/>
              </a:rPr>
              <a:t>&gt;;</a:t>
            </a:r>
          </a:p>
        </p:txBody>
      </p:sp>
    </p:spTree>
    <p:extLst>
      <p:ext uri="{BB962C8B-B14F-4D97-AF65-F5344CB8AC3E}">
        <p14:creationId xmlns:p14="http://schemas.microsoft.com/office/powerpoint/2010/main" val="108549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8" end="1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9" end="1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state-specific logic</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sp>
        <p:nvSpPr>
          <p:cNvPr id="10" name="Rectangle 9"/>
          <p:cNvSpPr/>
          <p:nvPr/>
        </p:nvSpPr>
        <p:spPr>
          <a:xfrm>
            <a:off x="838200" y="1541630"/>
            <a:ext cx="7604166" cy="5078313"/>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smtClean="0">
                <a:ln>
                  <a:noFill/>
                </a:ln>
                <a:solidFill>
                  <a:srgbClr val="0433FF"/>
                </a:solidFill>
                <a:effectLst/>
                <a:uLnTx/>
                <a:uFillTx/>
                <a:latin typeface="Courier" charset="0"/>
                <a:ea typeface="Courier" charset="0"/>
                <a:cs typeface="Courier" charset="0"/>
              </a:rPr>
              <a:t>class</a:t>
            </a:r>
            <a:r>
              <a:rPr kumimoji="0" lang="mr-IN" sz="1800" b="0" i="0" u="none" strike="noStrike" kern="0" cap="none" spc="0" normalizeH="0" baseline="0" noProof="0" dirty="0" smtClean="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srgbClr val="33A2BD"/>
                </a:solidFill>
                <a:effectLst/>
                <a:uLnTx/>
                <a:uFillTx/>
                <a:latin typeface="Courier" charset="0"/>
                <a:ea typeface="Courier" charset="0"/>
                <a:cs typeface="Courier" charset="0"/>
              </a:rPr>
              <a:t>Enemy</a:t>
            </a:r>
            <a:r>
              <a:rPr kumimoji="0" lang="mr-IN" sz="1800" b="0" i="0" u="none" strike="noStrike" kern="0" cap="none" spc="0" normalizeH="0" baseline="0" noProof="0" dirty="0" smtClean="0">
                <a:ln>
                  <a:noFill/>
                </a:ln>
                <a:solidFill>
                  <a:srgbClr val="000000"/>
                </a:solidFill>
                <a:effectLst/>
                <a:uLnTx/>
                <a:uFillTx/>
                <a:latin typeface="Courier" charset="0"/>
                <a:ea typeface="Courier" charset="0"/>
                <a:cs typeface="Courier" charset="0"/>
              </a:rPr>
              <a:t> {</a:t>
            </a:r>
            <a:endParaRPr kumimoji="0" lang="mr-IN" sz="1800" b="0" i="0" u="none" strike="noStrike" kern="0" cap="none" spc="0" normalizeH="0" baseline="0" noProof="0" dirty="0" smtClean="0">
              <a:ln>
                <a:noFill/>
              </a:ln>
              <a:solidFill>
                <a:srgbClr val="0433FF"/>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srgbClr val="000000"/>
                </a:solidFill>
                <a:effectLst/>
                <a:uLnTx/>
                <a:uFillTx/>
                <a:latin typeface="Courier" charset="0"/>
                <a:ea typeface="Courier" charset="0"/>
                <a:cs typeface="Courier" charset="0"/>
              </a:rPr>
              <a:t>  </a:t>
            </a:r>
            <a:r>
              <a:rPr kumimoji="0" lang="mr-IN" sz="1800" b="0" i="0" u="none" strike="noStrike" kern="0" cap="none" spc="0" normalizeH="0" baseline="0" noProof="0" dirty="0" smtClean="0">
                <a:ln>
                  <a:noFill/>
                </a:ln>
                <a:solidFill>
                  <a:srgbClr val="008F0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smtClean="0">
                <a:ln>
                  <a:noFill/>
                </a:ln>
                <a:solidFill>
                  <a:srgbClr val="0433FF"/>
                </a:solidFill>
                <a:effectLst/>
                <a:uLnTx/>
                <a:uFillTx/>
                <a:latin typeface="Courier" charset="0"/>
                <a:ea typeface="Courier" charset="0"/>
                <a:cs typeface="Courier" charset="0"/>
              </a:rPr>
              <a:t>private</a:t>
            </a:r>
            <a:r>
              <a:rPr kumimoji="0" lang="mr-IN" sz="1800" b="0" i="0" u="none" strike="noStrike" kern="0" cap="none" spc="0" normalizeH="0" baseline="0" noProof="0" dirty="0" smtClean="0">
                <a:ln>
                  <a:noFill/>
                </a:ln>
                <a:solidFill>
                  <a:srgbClr val="000000"/>
                </a:solidFill>
                <a:effectLst/>
                <a:uLnTx/>
                <a:uFillTx/>
                <a:latin typeface="Courier" charset="0"/>
                <a:ea typeface="Courier" charset="0"/>
                <a:cs typeface="Courier" charset="0"/>
              </a:rPr>
              <a:t>:</a:t>
            </a:r>
            <a:endParaRPr kumimoji="0" lang="mr-IN" sz="1800" b="0" i="0" u="none" strike="noStrike" kern="0" cap="none" spc="0" normalizeH="0" baseline="0" noProof="0" dirty="0" smtClean="0">
              <a:ln>
                <a:noFill/>
              </a:ln>
              <a:solidFill>
                <a:srgbClr val="0433FF"/>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mState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err="1" smtClean="0">
                <a:ln>
                  <a:noFill/>
                </a:ln>
                <a:solidFill>
                  <a:srgbClr val="33A2BD"/>
                </a:solidFill>
                <a:effectLst/>
                <a:uLnTx/>
                <a:uFillTx/>
                <a:latin typeface="Courier" charset="0"/>
                <a:ea typeface="Courier" charset="0"/>
                <a:cs typeface="Courier" charset="0"/>
              </a:rPr>
              <a:t>void</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Enemy</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update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match</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mState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Circling</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&amp;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srgbClr val="008F00"/>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srgbClr val="0433FF"/>
                </a:solidFill>
                <a:effectLst/>
                <a:uLnTx/>
                <a:uFillTx/>
                <a:latin typeface="Courier" charset="0"/>
                <a:ea typeface="Courier" charset="0"/>
                <a:cs typeface="Courier" charset="0"/>
              </a:rPr>
              <a:t>const</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FlyToCenter</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&amp;) { </a:t>
            </a:r>
            <a:r>
              <a:rPr kumimoji="0" lang="mr-IN" sz="1800" b="0" i="0" u="none" strike="noStrike" kern="0" cap="none" spc="0" normalizeH="0" baseline="0" noProof="0" dirty="0" smtClean="0">
                <a:ln>
                  <a:noFill/>
                </a:ln>
                <a:solidFill>
                  <a:srgbClr val="008F00"/>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b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br>
            <a:endPar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ShootingFromCenter</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&amp;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srgbClr val="008F00"/>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b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br>
            <a:endPar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srgbClr val="0433FF"/>
                </a:solidFill>
                <a:effectLst/>
                <a:uLnTx/>
                <a:uFillTx/>
                <a:latin typeface="Courier" charset="0"/>
                <a:ea typeface="Courier" charset="0"/>
                <a:cs typeface="Courier" charset="0"/>
              </a:rPr>
              <a:t>const</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FlyOut</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&amp; </a:t>
            </a:r>
            <a:r>
              <a:rPr kumimoji="0" lang="mr-IN" sz="18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state</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srgbClr val="008F00"/>
                </a:solidFill>
                <a:effectLst/>
                <a:uLnTx/>
                <a:uFillTx/>
                <a:latin typeface="Courier" charset="0"/>
                <a:ea typeface="Courier" charset="0"/>
                <a:cs typeface="Courier" charset="0"/>
              </a:rPr>
              <a:t>/* ... */</a:t>
            </a: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mr-IN" sz="1800" b="0" i="0" u="none" strike="noStrike" kern="0" cap="none" spc="0" normalizeH="0" baseline="0" noProof="0" dirty="0" smtClean="0">
                <a:ln>
                  <a:noFill/>
                </a:ln>
                <a:solidFill>
                  <a:prstClr val="black"/>
                </a:solidFill>
                <a:effectLst/>
                <a:uLnTx/>
                <a:uFillTx/>
                <a:latin typeface="Courier" charset="0"/>
                <a:ea typeface="Courier" charset="0"/>
                <a:cs typeface="Courier" charset="0"/>
              </a:rPr>
              <a:t>}</a:t>
            </a:r>
          </a:p>
        </p:txBody>
      </p:sp>
    </p:spTree>
    <p:extLst>
      <p:ext uri="{BB962C8B-B14F-4D97-AF65-F5344CB8AC3E}">
        <p14:creationId xmlns:p14="http://schemas.microsoft.com/office/powerpoint/2010/main" val="1747844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transitions: pitfall (1)</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
        <p:nvSpPr>
          <p:cNvPr id="8" name="Rectangle 7"/>
          <p:cNvSpPr/>
          <p:nvPr/>
        </p:nvSpPr>
        <p:spPr>
          <a:xfrm>
            <a:off x="838199" y="1609725"/>
            <a:ext cx="4871937" cy="2031325"/>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r>
              <a:rPr kumimoji="0" lang="en-US" sz="1800" b="0" i="0" u="none" strike="noStrike" kern="0" cap="none" spc="0" normalizeH="0" baseline="0" noProof="0" dirty="0" err="1" smtClean="0">
                <a:ln>
                  <a:noFill/>
                </a:ln>
                <a:solidFill>
                  <a:srgbClr val="0433FF"/>
                </a:solidFill>
                <a:effectLst/>
                <a:uLnTx/>
                <a:uFillTx/>
                <a:latin typeface="Courier" charset="0"/>
              </a:rPr>
              <a:t>const</a:t>
            </a: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FlyToCenter</a:t>
            </a:r>
            <a:r>
              <a:rPr kumimoji="0" lang="en-US" sz="1800" b="0" i="0" u="none" strike="noStrike" kern="0" cap="none" spc="0" normalizeH="0" baseline="0" noProof="0" dirty="0" smtClean="0">
                <a:ln>
                  <a:noFill/>
                </a:ln>
                <a:solidFill>
                  <a:prstClr val="black"/>
                </a:solidFill>
                <a:effectLst/>
                <a:uLnTx/>
                <a:uFillTx/>
                <a:latin typeface="Courier" charset="0"/>
              </a:rPr>
              <a:t>&amp; state)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smtClean="0">
                <a:ln>
                  <a:noFill/>
                </a:ln>
                <a:solidFill>
                  <a:srgbClr val="0433FF"/>
                </a:solidFill>
                <a:effectLst/>
                <a:uLnTx/>
                <a:uFillTx/>
                <a:latin typeface="Courier" charset="0"/>
              </a:rPr>
              <a:t>if</a:t>
            </a: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reachedCurrentTarget</a:t>
            </a: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mState</a:t>
            </a:r>
            <a:r>
              <a:rPr kumimoji="0" lang="en-US" sz="1800" b="0" i="0" u="none" strike="noStrike" kern="0" cap="none" spc="0" normalizeH="0" baseline="0" noProof="0" dirty="0" smtClean="0">
                <a:ln>
                  <a:noFill/>
                </a:ln>
                <a:solidFill>
                  <a:prstClr val="black"/>
                </a:solidFill>
                <a:effectLst/>
                <a:uLnTx/>
                <a:uFillTx/>
                <a:latin typeface="Courier" charset="0"/>
              </a:rPr>
              <a:t> = </a:t>
            </a:r>
            <a:r>
              <a:rPr kumimoji="0" lang="en-US" sz="1800" b="0" i="0" u="none" strike="noStrike" kern="0" cap="none" spc="0" normalizeH="0" baseline="0" noProof="0" dirty="0" err="1" smtClean="0">
                <a:ln>
                  <a:noFill/>
                </a:ln>
                <a:solidFill>
                  <a:prstClr val="black"/>
                </a:solidFill>
                <a:effectLst/>
                <a:uLnTx/>
                <a:uFillTx/>
                <a:latin typeface="Courier" charset="0"/>
              </a:rPr>
              <a:t>ShootingFromCenter</a:t>
            </a: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p>
        </p:txBody>
      </p:sp>
    </p:spTree>
    <p:extLst>
      <p:ext uri="{BB962C8B-B14F-4D97-AF65-F5344CB8AC3E}">
        <p14:creationId xmlns:p14="http://schemas.microsoft.com/office/powerpoint/2010/main" val="19562034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transitions: pitfall (2)</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
        <p:nvSpPr>
          <p:cNvPr id="5" name="TextBox 4"/>
          <p:cNvSpPr txBox="1"/>
          <p:nvPr/>
        </p:nvSpPr>
        <p:spPr>
          <a:xfrm>
            <a:off x="5780660" y="3425221"/>
            <a:ext cx="5796823" cy="769441"/>
          </a:xfrm>
          <a:prstGeom prst="rect">
            <a:avLst/>
          </a:prstGeom>
          <a:noFill/>
        </p:spPr>
        <p:txBody>
          <a:bodyPr wrap="square" rtlCol="0">
            <a:spAutoFit/>
          </a:bodyPr>
          <a:lstStyle/>
          <a:p>
            <a:r>
              <a:rPr lang="en-US" sz="4400" dirty="0"/>
              <a:t>⚠️ </a:t>
            </a:r>
            <a:r>
              <a:rPr lang="en-US" sz="4400" dirty="0" smtClean="0"/>
              <a:t>undefined behavior!!</a:t>
            </a:r>
            <a:endParaRPr lang="en-US" sz="4400" dirty="0"/>
          </a:p>
        </p:txBody>
      </p:sp>
      <p:sp>
        <p:nvSpPr>
          <p:cNvPr id="8" name="Rectangle 7"/>
          <p:cNvSpPr/>
          <p:nvPr/>
        </p:nvSpPr>
        <p:spPr>
          <a:xfrm>
            <a:off x="838199" y="1609725"/>
            <a:ext cx="4871937" cy="286232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r>
              <a:rPr kumimoji="0" lang="en-US" sz="1800" b="0" i="0" u="none" strike="noStrike" kern="0" cap="none" spc="0" normalizeH="0" baseline="0" noProof="0" dirty="0" err="1" smtClean="0">
                <a:ln>
                  <a:noFill/>
                </a:ln>
                <a:solidFill>
                  <a:srgbClr val="0433FF"/>
                </a:solidFill>
                <a:effectLst/>
                <a:uLnTx/>
                <a:uFillTx/>
                <a:latin typeface="Courier" charset="0"/>
              </a:rPr>
              <a:t>const</a:t>
            </a: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FlyToCenter</a:t>
            </a:r>
            <a:r>
              <a:rPr kumimoji="0" lang="en-US" sz="1800" b="0" i="0" u="none" strike="noStrike" kern="0" cap="none" spc="0" normalizeH="0" baseline="0" noProof="0" dirty="0" smtClean="0">
                <a:ln>
                  <a:noFill/>
                </a:ln>
                <a:solidFill>
                  <a:prstClr val="black"/>
                </a:solidFill>
                <a:effectLst/>
                <a:uLnTx/>
                <a:uFillTx/>
                <a:latin typeface="Courier" charset="0"/>
              </a:rPr>
              <a:t>&amp; state)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smtClean="0">
                <a:ln>
                  <a:noFill/>
                </a:ln>
                <a:solidFill>
                  <a:srgbClr val="0433FF"/>
                </a:solidFill>
                <a:effectLst/>
                <a:uLnTx/>
                <a:uFillTx/>
                <a:latin typeface="Courier" charset="0"/>
              </a:rPr>
              <a:t>if</a:t>
            </a: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reachedCurrentTarget</a:t>
            </a: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mState</a:t>
            </a:r>
            <a:r>
              <a:rPr kumimoji="0" lang="en-US" sz="1800" b="0" i="0" u="none" strike="noStrike" kern="0" cap="none" spc="0" normalizeH="0" baseline="0" noProof="0" dirty="0" smtClean="0">
                <a:ln>
                  <a:noFill/>
                </a:ln>
                <a:solidFill>
                  <a:prstClr val="black"/>
                </a:solidFill>
                <a:effectLst/>
                <a:uLnTx/>
                <a:uFillTx/>
                <a:latin typeface="Courier" charset="0"/>
              </a:rPr>
              <a:t> = </a:t>
            </a:r>
            <a:r>
              <a:rPr kumimoji="0" lang="en-US" sz="1800" b="0" i="0" u="none" strike="noStrike" kern="0" cap="none" spc="0" normalizeH="0" baseline="0" noProof="0" dirty="0" err="1" smtClean="0">
                <a:ln>
                  <a:noFill/>
                </a:ln>
                <a:solidFill>
                  <a:prstClr val="black"/>
                </a:solidFill>
                <a:effectLst/>
                <a:uLnTx/>
                <a:uFillTx/>
                <a:latin typeface="Courier" charset="0"/>
              </a:rPr>
              <a:t>ShootingFromCenter</a:t>
            </a:r>
            <a:r>
              <a:rPr kumimoji="0" lang="en-US" sz="18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smtClean="0">
                <a:ln>
                  <a:noFill/>
                </a:ln>
                <a:solidFill>
                  <a:srgbClr val="0433FF"/>
                </a:solidFill>
                <a:effectLst/>
                <a:uLnTx/>
                <a:uFillTx/>
                <a:latin typeface="Courier" charset="0"/>
              </a:rPr>
              <a:t>if</a:t>
            </a:r>
            <a:r>
              <a:rPr kumimoji="0" lang="en-US" sz="1800" b="0" i="0" u="none" strike="noStrike" kern="0" cap="none" spc="0" normalizeH="0" baseline="0" noProof="0" dirty="0" smtClean="0">
                <a:ln>
                  <a:noFill/>
                </a:ln>
                <a:solidFill>
                  <a:prstClr val="black"/>
                </a:solidFill>
                <a:effectLst/>
                <a:uLnTx/>
                <a:uFillTx/>
                <a:latin typeface="Courier" charset="0"/>
              </a:rPr>
              <a:t> (</a:t>
            </a:r>
            <a:r>
              <a:rPr kumimoji="0" lang="en-US" sz="1800" b="0" i="0" u="none" strike="noStrike" kern="0" cap="none" spc="0" normalizeH="0" baseline="0" noProof="0" dirty="0" err="1" smtClean="0">
                <a:ln>
                  <a:noFill/>
                </a:ln>
                <a:solidFill>
                  <a:prstClr val="black"/>
                </a:solidFill>
                <a:effectLst/>
                <a:uLnTx/>
                <a:uFillTx/>
                <a:latin typeface="Courier" charset="0"/>
              </a:rPr>
              <a:t>state.mFoo</a:t>
            </a:r>
            <a:r>
              <a:rPr kumimoji="0" lang="en-US" sz="1800" b="0" i="0" u="none" strike="noStrike" kern="0" cap="none" spc="0" normalizeH="0" baseline="0" noProof="0" dirty="0" smtClean="0">
                <a:ln>
                  <a:noFill/>
                </a:ln>
                <a:solidFill>
                  <a:prstClr val="black"/>
                </a:solidFill>
                <a:effectLst/>
                <a:uLnTx/>
                <a:uFillTx/>
                <a:latin typeface="Courier"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urier" charset="0"/>
              </a:rPr>
              <a:t>},</a:t>
            </a:r>
          </a:p>
        </p:txBody>
      </p:sp>
    </p:spTree>
    <p:extLst>
      <p:ext uri="{BB962C8B-B14F-4D97-AF65-F5344CB8AC3E}">
        <p14:creationId xmlns:p14="http://schemas.microsoft.com/office/powerpoint/2010/main" val="10361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Rectangle 6"/>
          <p:cNvSpPr/>
          <p:nvPr/>
        </p:nvSpPr>
        <p:spPr>
          <a:xfrm>
            <a:off x="838200" y="370133"/>
            <a:ext cx="8209808" cy="5940088"/>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33FF"/>
                </a:solidFill>
                <a:effectLst/>
                <a:uLnTx/>
                <a:uFillTx/>
                <a:latin typeface="Courier" charset="0"/>
              </a:rPr>
              <a:t>using</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MaybeNextState</a:t>
            </a:r>
            <a:r>
              <a:rPr kumimoji="0" lang="en-US" sz="2000" b="0" i="0" u="none" strike="noStrike" kern="0" cap="none" spc="0" normalizeH="0" baseline="0" noProof="0" dirty="0" smtClean="0">
                <a:ln>
                  <a:noFill/>
                </a:ln>
                <a:solidFill>
                  <a:prstClr val="black"/>
                </a:solidFill>
                <a:effectLst/>
                <a:uLnTx/>
                <a:uFillTx/>
                <a:latin typeface="Courier" charset="0"/>
              </a:rPr>
              <a:t> = </a:t>
            </a:r>
            <a:r>
              <a:rPr kumimoji="0" lang="en-US" sz="2000" b="0" i="0" u="none" strike="noStrike" kern="0" cap="none" spc="0" normalizeH="0" baseline="0" noProof="0" dirty="0" err="1" smtClean="0">
                <a:ln>
                  <a:noFill/>
                </a:ln>
                <a:solidFill>
                  <a:prstClr val="black"/>
                </a:solidFill>
                <a:effectLst/>
                <a:uLnTx/>
                <a:uFillTx/>
                <a:latin typeface="Courier" charset="0"/>
              </a:rPr>
              <a:t>std</a:t>
            </a:r>
            <a:r>
              <a:rPr kumimoji="0" lang="en-US" sz="2000" b="0" i="0" u="none" strike="noStrike" kern="0" cap="none" spc="0" normalizeH="0" baseline="0" noProof="0" dirty="0" smtClean="0">
                <a:ln>
                  <a:noFill/>
                </a:ln>
                <a:solidFill>
                  <a:prstClr val="black"/>
                </a:solidFill>
                <a:effectLst/>
                <a:uLnTx/>
                <a:uFillTx/>
                <a:latin typeface="Courier" charset="0"/>
              </a:rPr>
              <a:t>::optional&lt;State&gt;;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33FF"/>
                </a:solidFill>
                <a:effectLst/>
                <a:uLnTx/>
                <a:uFillTx/>
                <a:latin typeface="Courier" charset="0"/>
              </a:rPr>
              <a:t>auto</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maybeNextState</a:t>
            </a:r>
            <a:r>
              <a:rPr kumimoji="0" lang="en-US" sz="2000" b="0" i="0" u="none" strike="noStrike" kern="0" cap="none" spc="0" normalizeH="0" baseline="0" noProof="0" dirty="0" smtClean="0">
                <a:ln>
                  <a:noFill/>
                </a:ln>
                <a:solidFill>
                  <a:prstClr val="black"/>
                </a:solidFill>
                <a:effectLst/>
                <a:uLnTx/>
                <a:uFillTx/>
                <a:latin typeface="Courier" charset="0"/>
              </a:rPr>
              <a:t> = match(</a:t>
            </a:r>
            <a:r>
              <a:rPr kumimoji="0" lang="en-US" sz="2000" b="0" i="0" u="none" strike="noStrike" kern="0" cap="none" spc="0" normalizeH="0" baseline="0" noProof="0" dirty="0" err="1" smtClean="0">
                <a:ln>
                  <a:noFill/>
                </a:ln>
                <a:solidFill>
                  <a:prstClr val="black"/>
                </a:solidFill>
                <a:effectLst/>
                <a:uLnTx/>
                <a:uFillTx/>
                <a:latin typeface="Courier" charset="0"/>
              </a:rPr>
              <a:t>mState</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ourier" charset="0"/>
              </a:rPr>
              <a:t>  </a:t>
            </a:r>
            <a:r>
              <a:rPr kumimoji="0" lang="en-US" sz="2000" b="0" i="0" u="none" strike="noStrike" kern="0" cap="none" spc="0" normalizeH="0" baseline="0" noProof="0" dirty="0" smtClean="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srgbClr val="0433FF"/>
                </a:solidFill>
                <a:effectLst/>
                <a:uLnTx/>
                <a:uFillTx/>
                <a:latin typeface="Courier" charset="0"/>
              </a:rPr>
              <a:t>const</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FlyToCenter</a:t>
            </a:r>
            <a:r>
              <a:rPr kumimoji="0" lang="en-US" sz="2000" b="0" i="0" u="none" strike="noStrike" kern="0" cap="none" spc="0" normalizeH="0" baseline="0" noProof="0" dirty="0" smtClean="0">
                <a:ln>
                  <a:noFill/>
                </a:ln>
                <a:solidFill>
                  <a:prstClr val="black"/>
                </a:solidFill>
                <a:effectLst/>
                <a:uLnTx/>
                <a:uFillTx/>
                <a:latin typeface="Courier" charset="0"/>
              </a:rPr>
              <a:t>&amp;) -&gt; </a:t>
            </a:r>
            <a:r>
              <a:rPr kumimoji="0" lang="en-US" sz="2000" b="0" i="0" u="none" strike="noStrike" kern="0" cap="none" spc="0" normalizeH="0" baseline="0" noProof="0" dirty="0" err="1" smtClean="0">
                <a:ln>
                  <a:noFill/>
                </a:ln>
                <a:solidFill>
                  <a:prstClr val="black"/>
                </a:solidFill>
                <a:effectLst/>
                <a:uLnTx/>
                <a:uFillTx/>
                <a:latin typeface="Courier" charset="0"/>
              </a:rPr>
              <a:t>MaybeNextState</a:t>
            </a:r>
            <a:r>
              <a:rPr kumimoji="0" lang="en-US" sz="20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0433FF"/>
                </a:solidFill>
                <a:effectLst/>
                <a:uLnTx/>
                <a:uFillTx/>
                <a:latin typeface="Courier" charset="0"/>
              </a:rPr>
              <a:t>if</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reachedCurrentTarget</a:t>
            </a:r>
            <a:r>
              <a:rPr kumimoji="0" lang="en-US" sz="20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0433FF"/>
                </a:solidFill>
                <a:effectLst/>
                <a:uLnTx/>
                <a:uFillTx/>
                <a:latin typeface="Courier" charset="0"/>
              </a:rPr>
              <a:t>return</a:t>
            </a:r>
            <a:r>
              <a:rPr kumimoji="0" lang="en-US" sz="2000" b="0" i="0" u="none" strike="noStrike" kern="0" cap="none" spc="0" normalizeH="0" baseline="0" noProof="0" dirty="0" smtClean="0">
                <a:ln>
                  <a:noFill/>
                </a:ln>
                <a:solidFill>
                  <a:prstClr val="black"/>
                </a:solidFill>
                <a:effectLst/>
                <a:uLnTx/>
                <a:uFillTx/>
                <a:latin typeface="Courier" charset="0"/>
              </a:rPr>
              <a:t> State{</a:t>
            </a:r>
            <a:r>
              <a:rPr kumimoji="0" lang="en-US" sz="2000" b="0" i="0" u="none" strike="noStrike" kern="0" cap="none" spc="0" normalizeH="0" baseline="0" noProof="0" dirty="0" err="1" smtClean="0">
                <a:ln>
                  <a:noFill/>
                </a:ln>
                <a:solidFill>
                  <a:prstClr val="black"/>
                </a:solidFill>
                <a:effectLst/>
                <a:uLnTx/>
                <a:uFillTx/>
                <a:latin typeface="Courier" charset="0"/>
              </a:rPr>
              <a:t>ShootingFromCenter</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smtClean="0">
                <a:ln>
                  <a:noFill/>
                </a:ln>
                <a:solidFill>
                  <a:srgbClr val="0433FF"/>
                </a:solidFill>
                <a:effectLst/>
                <a:uLnTx/>
                <a:uFillTx/>
                <a:latin typeface="Courier" charset="0"/>
              </a:rPr>
              <a:t>return</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std</a:t>
            </a:r>
            <a:r>
              <a:rPr kumimoji="0" lang="en-US" sz="2000" b="0" i="0" u="none" strike="noStrike" kern="0" cap="none" spc="0" normalizeH="0" baseline="0" noProof="0" dirty="0" smtClean="0">
                <a:ln>
                  <a:noFill/>
                </a:ln>
                <a:solidFill>
                  <a:prstClr val="black"/>
                </a:solidFill>
                <a:effectLst/>
                <a:uLnTx/>
                <a:uFillTx/>
                <a:latin typeface="Courier" charset="0"/>
              </a:rPr>
              <a:t>::</a:t>
            </a:r>
            <a:r>
              <a:rPr kumimoji="0" lang="en-US" sz="2000" b="0" i="0" u="none" strike="noStrike" kern="0" cap="none" spc="0" normalizeH="0" baseline="0" noProof="0" dirty="0" err="1" smtClean="0">
                <a:ln>
                  <a:noFill/>
                </a:ln>
                <a:solidFill>
                  <a:prstClr val="black"/>
                </a:solidFill>
                <a:effectLst/>
                <a:uLnTx/>
                <a:uFillTx/>
                <a:latin typeface="Courier" charset="0"/>
              </a:rPr>
              <a:t>nullopt</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br>
              <a:rPr kumimoji="0" lang="en-US" sz="2000" b="0" i="0" u="none" strike="noStrike" kern="0" cap="none" spc="0" normalizeH="0" baseline="0" noProof="0" dirty="0" smtClean="0">
                <a:ln>
                  <a:noFill/>
                </a:ln>
                <a:solidFill>
                  <a:prstClr val="black"/>
                </a:solidFill>
                <a:effectLst/>
                <a:uLnTx/>
                <a:uFillTx/>
                <a:latin typeface="Courier" charset="0"/>
              </a:rPr>
            </a:b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ourier" charset="0"/>
              </a:rPr>
              <a:t>  </a:t>
            </a:r>
            <a:r>
              <a:rPr kumimoji="0" lang="en-US" sz="2000" b="0" i="0" u="none" strike="noStrike" kern="0" cap="none" spc="0" normalizeH="0" baseline="0" noProof="0" dirty="0" smtClean="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433FF"/>
                </a:solidFill>
                <a:effectLst/>
                <a:uLnTx/>
                <a:uFillTx/>
                <a:latin typeface="Courier" charset="0"/>
              </a:rPr>
              <a:t>if</a:t>
            </a: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maybeNextState</a:t>
            </a:r>
            <a:r>
              <a:rPr kumimoji="0" lang="en-US" sz="20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rPr>
              <a:t>mState</a:t>
            </a:r>
            <a:r>
              <a:rPr kumimoji="0" lang="en-US" sz="2000" b="0" i="0" u="none" strike="noStrike" kern="0" cap="none" spc="0" normalizeH="0" baseline="0" noProof="0" dirty="0" smtClean="0">
                <a:ln>
                  <a:noFill/>
                </a:ln>
                <a:solidFill>
                  <a:prstClr val="black"/>
                </a:solidFill>
                <a:effectLst/>
                <a:uLnTx/>
                <a:uFillTx/>
                <a:latin typeface="Courier" charset="0"/>
              </a:rPr>
              <a:t> = *</a:t>
            </a:r>
            <a:r>
              <a:rPr kumimoji="0" lang="en-US" sz="2000" b="0" i="0" u="none" strike="noStrike" kern="0" cap="none" spc="0" normalizeH="0" baseline="0" noProof="0" dirty="0" err="1" smtClean="0">
                <a:ln>
                  <a:noFill/>
                </a:ln>
                <a:solidFill>
                  <a:prstClr val="black"/>
                </a:solidFill>
                <a:effectLst/>
                <a:uLnTx/>
                <a:uFillTx/>
                <a:latin typeface="Courier" charset="0"/>
              </a:rPr>
              <a:t>maybeNextState</a:t>
            </a:r>
            <a:r>
              <a:rPr kumimoji="0" lang="en-US" sz="20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ourier" charset="0"/>
              </a:rPr>
              <a:t>}</a:t>
            </a:r>
          </a:p>
        </p:txBody>
      </p:sp>
    </p:spTree>
    <p:extLst>
      <p:ext uri="{BB962C8B-B14F-4D97-AF65-F5344CB8AC3E}">
        <p14:creationId xmlns:p14="http://schemas.microsoft.com/office/powerpoint/2010/main" val="11542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Slide Number Placeholder 2"/>
          <p:cNvSpPr>
            <a:spLocks noGrp="1"/>
          </p:cNvSpPr>
          <p:nvPr>
            <p:ph type="sldNum" idx="12"/>
          </p:nvPr>
        </p:nvSpPr>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19401806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30802371"/>
              </p:ext>
            </p:extLst>
          </p:nvPr>
        </p:nvGraphicFramePr>
        <p:xfrm>
          <a:off x="838198" y="1809163"/>
          <a:ext cx="9205690" cy="1483360"/>
        </p:xfrm>
        <a:graphic>
          <a:graphicData uri="http://schemas.openxmlformats.org/drawingml/2006/table">
            <a:tbl>
              <a:tblPr firstRow="1" bandRow="1">
                <a:tableStyleId>{5940675A-B579-460E-94D1-54222C63F5DA}</a:tableStyleId>
              </a:tblPr>
              <a:tblGrid>
                <a:gridCol w="1841138"/>
                <a:gridCol w="1841138"/>
                <a:gridCol w="1841138"/>
                <a:gridCol w="1841138"/>
                <a:gridCol w="1841138"/>
              </a:tblGrid>
              <a:tr h="370840">
                <a:tc>
                  <a:txBody>
                    <a:bodyPr/>
                    <a:lstStyle/>
                    <a:p>
                      <a:r>
                        <a:rPr lang="en-US" b="1" i="1" dirty="0" smtClean="0"/>
                        <a:t>Version</a:t>
                      </a:r>
                      <a:endParaRPr lang="en-US" b="1" i="1" dirty="0"/>
                    </a:p>
                  </a:txBody>
                  <a:tcPr/>
                </a:tc>
                <a:tc>
                  <a:txBody>
                    <a:bodyPr/>
                    <a:lstStyle/>
                    <a:p>
                      <a:r>
                        <a:rPr lang="en-US" b="1" i="1" dirty="0" smtClean="0"/>
                        <a:t>Compile time</a:t>
                      </a:r>
                      <a:endParaRPr lang="en-US" b="1" i="1" dirty="0"/>
                    </a:p>
                  </a:txBody>
                  <a:tcPr/>
                </a:tc>
                <a:tc>
                  <a:txBody>
                    <a:bodyPr/>
                    <a:lstStyle/>
                    <a:p>
                      <a:r>
                        <a:rPr lang="en-US" b="1" i="1" dirty="0" smtClean="0"/>
                        <a:t>Binary size</a:t>
                      </a:r>
                      <a:endParaRPr lang="en-US" b="1" i="1" dirty="0"/>
                    </a:p>
                  </a:txBody>
                  <a:tcPr/>
                </a:tc>
                <a:tc>
                  <a:txBody>
                    <a:bodyPr/>
                    <a:lstStyle/>
                    <a:p>
                      <a:r>
                        <a:rPr lang="en-US" b="1" i="1" dirty="0" smtClean="0"/>
                        <a:t>Binary (stripped)</a:t>
                      </a:r>
                      <a:endParaRPr lang="en-US" b="1" i="1" dirty="0"/>
                    </a:p>
                  </a:txBody>
                  <a:tcPr/>
                </a:tc>
                <a:tc>
                  <a:txBody>
                    <a:bodyPr/>
                    <a:lstStyle/>
                    <a:p>
                      <a:r>
                        <a:rPr lang="en-US" b="1" i="1" dirty="0" smtClean="0"/>
                        <a:t>Performance</a:t>
                      </a:r>
                      <a:endParaRPr lang="en-US" b="1" i="1" dirty="0"/>
                    </a:p>
                  </a:txBody>
                  <a:tcPr/>
                </a:tc>
              </a:tr>
              <a:tr h="370840">
                <a:tc>
                  <a:txBody>
                    <a:bodyPr/>
                    <a:lstStyle/>
                    <a:p>
                      <a:r>
                        <a:rPr lang="en-US" dirty="0" smtClean="0"/>
                        <a:t>Pattern matching</a:t>
                      </a:r>
                      <a:endParaRPr lang="en-US" dirty="0"/>
                    </a:p>
                  </a:txBody>
                  <a:tcPr/>
                </a:tc>
                <a:tc>
                  <a:txBody>
                    <a:bodyPr/>
                    <a:lstStyle/>
                    <a:p>
                      <a:r>
                        <a:rPr lang="en-US" dirty="0" smtClean="0"/>
                        <a:t>~ 2.39 s</a:t>
                      </a:r>
                      <a:endParaRPr lang="en-US" dirty="0"/>
                    </a:p>
                  </a:txBody>
                  <a:tcPr/>
                </a:tc>
                <a:tc>
                  <a:txBody>
                    <a:bodyPr/>
                    <a:lstStyle/>
                    <a:p>
                      <a:r>
                        <a:rPr lang="en-US" dirty="0" smtClean="0"/>
                        <a:t>45,364 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35,288</a:t>
                      </a:r>
                      <a:r>
                        <a:rPr lang="en-US" baseline="0" dirty="0" smtClean="0"/>
                        <a:t> B</a:t>
                      </a:r>
                      <a:endParaRPr lang="en-US" dirty="0" smtClean="0"/>
                    </a:p>
                  </a:txBody>
                  <a:tcPr/>
                </a:tc>
                <a:tc>
                  <a:txBody>
                    <a:bodyPr/>
                    <a:lstStyle/>
                    <a:p>
                      <a:r>
                        <a:rPr lang="en-US" dirty="0" smtClean="0"/>
                        <a:t>~ 9 ns /</a:t>
                      </a:r>
                      <a:r>
                        <a:rPr lang="en-US" baseline="0" dirty="0" smtClean="0"/>
                        <a:t> iteration</a:t>
                      </a:r>
                      <a:endParaRPr lang="en-US" dirty="0"/>
                    </a:p>
                  </a:txBody>
                  <a:tcPr/>
                </a:tc>
              </a:tr>
              <a:tr h="370840">
                <a:tc>
                  <a:txBody>
                    <a:bodyPr/>
                    <a:lstStyle/>
                    <a:p>
                      <a:r>
                        <a:rPr lang="en-US" dirty="0" smtClean="0"/>
                        <a:t>State </a:t>
                      </a:r>
                      <a:r>
                        <a:rPr lang="en-US" dirty="0" err="1" smtClean="0"/>
                        <a:t>enum</a:t>
                      </a:r>
                      <a:endParaRPr lang="en-US" dirty="0"/>
                    </a:p>
                  </a:txBody>
                  <a:tcPr/>
                </a:tc>
                <a:tc>
                  <a:txBody>
                    <a:bodyPr/>
                    <a:lstStyle/>
                    <a:p>
                      <a:r>
                        <a:rPr lang="en-US" dirty="0" smtClean="0"/>
                        <a:t>~ 2.19</a:t>
                      </a:r>
                      <a:r>
                        <a:rPr lang="en-US" baseline="0" dirty="0" smtClean="0"/>
                        <a:t> </a:t>
                      </a:r>
                      <a:r>
                        <a:rPr lang="en-US" dirty="0" smtClean="0"/>
                        <a:t>s</a:t>
                      </a:r>
                      <a:endParaRPr lang="en-US" dirty="0"/>
                    </a:p>
                  </a:txBody>
                  <a:tcPr/>
                </a:tc>
                <a:tc>
                  <a:txBody>
                    <a:bodyPr/>
                    <a:lstStyle/>
                    <a:p>
                      <a:r>
                        <a:rPr lang="en-US" baseline="0" dirty="0" smtClean="0"/>
                        <a:t>43,972 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35,288</a:t>
                      </a:r>
                      <a:r>
                        <a:rPr lang="en-US" baseline="0" dirty="0" smtClean="0"/>
                        <a:t> B</a:t>
                      </a:r>
                      <a:endParaRPr lang="en-US" dirty="0" smtClean="0"/>
                    </a:p>
                  </a:txBody>
                  <a:tcPr/>
                </a:tc>
                <a:tc>
                  <a:txBody>
                    <a:bodyPr/>
                    <a:lstStyle/>
                    <a:p>
                      <a:r>
                        <a:rPr lang="en-US" dirty="0" smtClean="0"/>
                        <a:t>~</a:t>
                      </a:r>
                      <a:r>
                        <a:rPr lang="en-US" baseline="0" dirty="0" smtClean="0"/>
                        <a:t> 6 ns / iteration</a:t>
                      </a:r>
                      <a:endParaRPr lang="en-US" dirty="0"/>
                    </a:p>
                  </a:txBody>
                  <a:tcPr/>
                </a:tc>
              </a:tr>
              <a:tr h="370840">
                <a:tc>
                  <a:txBody>
                    <a:bodyPr/>
                    <a:lstStyle/>
                    <a:p>
                      <a:r>
                        <a:rPr lang="en-US" dirty="0" smtClean="0"/>
                        <a:t>Difference</a:t>
                      </a:r>
                      <a:endParaRPr lang="en-US" dirty="0"/>
                    </a:p>
                  </a:txBody>
                  <a:tcPr/>
                </a:tc>
                <a:tc>
                  <a:txBody>
                    <a:bodyPr/>
                    <a:lstStyle/>
                    <a:p>
                      <a:r>
                        <a:rPr lang="en-US" dirty="0" smtClean="0"/>
                        <a:t>+ </a:t>
                      </a:r>
                      <a:r>
                        <a:rPr lang="en-US" dirty="0" smtClean="0">
                          <a:solidFill>
                            <a:schemeClr val="tx2"/>
                          </a:solidFill>
                        </a:rPr>
                        <a:t>200 </a:t>
                      </a:r>
                      <a:r>
                        <a:rPr lang="en-US" dirty="0" err="1" smtClean="0"/>
                        <a:t>ms</a:t>
                      </a:r>
                      <a:endParaRPr lang="en-US" dirty="0"/>
                    </a:p>
                  </a:txBody>
                  <a:tcPr/>
                </a:tc>
                <a:tc>
                  <a:txBody>
                    <a:bodyPr/>
                    <a:lstStyle/>
                    <a:p>
                      <a:pPr marL="0" algn="l" defTabSz="914400" rtl="0" eaLnBrk="1" latinLnBrk="0" hangingPunct="1"/>
                      <a:r>
                        <a:rPr lang="en-US" dirty="0" smtClean="0"/>
                        <a:t>+ </a:t>
                      </a:r>
                      <a:r>
                        <a:rPr lang="en-US" dirty="0" smtClean="0">
                          <a:solidFill>
                            <a:schemeClr val="tx2"/>
                          </a:solidFill>
                        </a:rPr>
                        <a:t>1392 </a:t>
                      </a:r>
                      <a:r>
                        <a:rPr lang="en-US" sz="1800" kern="1200" baseline="0" dirty="0" smtClean="0">
                          <a:solidFill>
                            <a:schemeClr val="tx1"/>
                          </a:solidFill>
                          <a:latin typeface="+mn-lt"/>
                          <a:ea typeface="+mn-ea"/>
                          <a:cs typeface="+mn-cs"/>
                        </a:rPr>
                        <a:t>B</a:t>
                      </a:r>
                      <a:endParaRPr lang="en-US" sz="1800" kern="1200" baseline="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0 B</a:t>
                      </a:r>
                    </a:p>
                  </a:txBody>
                  <a:tcPr/>
                </a:tc>
                <a:tc>
                  <a:txBody>
                    <a:bodyPr/>
                    <a:lstStyle/>
                    <a:p>
                      <a:r>
                        <a:rPr lang="en-US" dirty="0" smtClean="0"/>
                        <a:t>+</a:t>
                      </a:r>
                      <a:r>
                        <a:rPr lang="en-US" baseline="0" dirty="0" smtClean="0"/>
                        <a:t> </a:t>
                      </a:r>
                      <a:r>
                        <a:rPr lang="en-US" dirty="0" smtClean="0"/>
                        <a:t>3</a:t>
                      </a:r>
                      <a:r>
                        <a:rPr lang="en-US" baseline="0" dirty="0" smtClean="0"/>
                        <a:t> ns</a:t>
                      </a:r>
                      <a:endParaRPr lang="en-US" dirty="0"/>
                    </a:p>
                  </a:txBody>
                  <a:tcPr/>
                </a:tc>
              </a:tr>
            </a:tbl>
          </a:graphicData>
        </a:graphic>
      </p:graphicFrame>
      <p:sp>
        <p:nvSpPr>
          <p:cNvPr id="6" name="TextBox 5"/>
          <p:cNvSpPr txBox="1"/>
          <p:nvPr/>
        </p:nvSpPr>
        <p:spPr>
          <a:xfrm>
            <a:off x="838200" y="3701494"/>
            <a:ext cx="4045338" cy="1477328"/>
          </a:xfrm>
          <a:prstGeom prst="rect">
            <a:avLst/>
          </a:prstGeom>
          <a:noFill/>
        </p:spPr>
        <p:txBody>
          <a:bodyPr wrap="none" rtlCol="0">
            <a:spAutoFit/>
          </a:bodyPr>
          <a:lstStyle/>
          <a:p>
            <a:r>
              <a:rPr lang="en-US" dirty="0" smtClean="0"/>
              <a:t>Core i5, 2 x 2.8 </a:t>
            </a:r>
            <a:r>
              <a:rPr lang="en-US" dirty="0" smtClean="0"/>
              <a:t>GHz (w/ </a:t>
            </a:r>
            <a:r>
              <a:rPr lang="en-US" dirty="0" err="1" smtClean="0"/>
              <a:t>Hyperthreading</a:t>
            </a:r>
            <a:r>
              <a:rPr lang="en-US" dirty="0" smtClean="0"/>
              <a:t>)</a:t>
            </a:r>
            <a:endParaRPr lang="en-US" dirty="0" smtClean="0"/>
          </a:p>
          <a:p>
            <a:endParaRPr lang="en-US" dirty="0" smtClean="0"/>
          </a:p>
          <a:p>
            <a:r>
              <a:rPr lang="en-US" dirty="0" smtClean="0"/>
              <a:t>clang </a:t>
            </a:r>
            <a:r>
              <a:rPr lang="en-US" dirty="0" smtClean="0"/>
              <a:t>7.0.0, release build (-O3)</a:t>
            </a:r>
          </a:p>
          <a:p>
            <a:r>
              <a:rPr lang="en-US" dirty="0" smtClean="0"/>
              <a:t>2 translation units, compiled sequentially</a:t>
            </a:r>
          </a:p>
          <a:p>
            <a:r>
              <a:rPr lang="en-US" dirty="0" smtClean="0"/>
              <a:t>measured using </a:t>
            </a:r>
            <a:r>
              <a:rPr lang="en-US" dirty="0" smtClean="0">
                <a:latin typeface="Consolas" charset="0"/>
                <a:ea typeface="Consolas" charset="0"/>
                <a:cs typeface="Consolas" charset="0"/>
              </a:rPr>
              <a:t>time</a:t>
            </a:r>
            <a:r>
              <a:rPr lang="en-US" dirty="0" smtClean="0"/>
              <a:t> utility</a:t>
            </a:r>
          </a:p>
        </p:txBody>
      </p:sp>
    </p:spTree>
    <p:extLst>
      <p:ext uri="{BB962C8B-B14F-4D97-AF65-F5344CB8AC3E}">
        <p14:creationId xmlns:p14="http://schemas.microsoft.com/office/powerpoint/2010/main" val="1387541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000000-1234-1234-1234-123412341234}" type="slidenum">
              <a:rPr lang="en" smtClean="0"/>
              <a:pPr/>
              <a:t>4</a:t>
            </a:fld>
            <a:endParaRPr lang="e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28" y="-201159"/>
            <a:ext cx="4627382" cy="37626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905" y="1680180"/>
            <a:ext cx="3694402" cy="376267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515" y="2405894"/>
            <a:ext cx="3827351" cy="3762677"/>
          </a:xfrm>
          <a:prstGeom prst="rect">
            <a:avLst/>
          </a:prstGeom>
        </p:spPr>
      </p:pic>
      <p:pic>
        <p:nvPicPr>
          <p:cNvPr id="13" name="Picture 12"/>
          <p:cNvPicPr>
            <a:picLocks noChangeAspect="1"/>
          </p:cNvPicPr>
          <p:nvPr/>
        </p:nvPicPr>
        <p:blipFill>
          <a:blip r:embed="rId6"/>
          <a:stretch>
            <a:fillRect/>
          </a:stretch>
        </p:blipFill>
        <p:spPr>
          <a:xfrm>
            <a:off x="2713188" y="1219201"/>
            <a:ext cx="1371717" cy="1370319"/>
          </a:xfrm>
          <a:prstGeom prst="rect">
            <a:avLst/>
          </a:prstGeom>
        </p:spPr>
      </p:pic>
      <p:pic>
        <p:nvPicPr>
          <p:cNvPr id="14" name="Picture 13"/>
          <p:cNvPicPr>
            <a:picLocks noChangeAspect="1"/>
          </p:cNvPicPr>
          <p:nvPr/>
        </p:nvPicPr>
        <p:blipFill>
          <a:blip r:embed="rId6"/>
          <a:stretch>
            <a:fillRect/>
          </a:stretch>
        </p:blipFill>
        <p:spPr>
          <a:xfrm>
            <a:off x="6269188" y="3064934"/>
            <a:ext cx="1371717" cy="1370319"/>
          </a:xfrm>
          <a:prstGeom prst="rect">
            <a:avLst/>
          </a:prstGeom>
        </p:spPr>
      </p:pic>
    </p:spTree>
    <p:extLst>
      <p:ext uri="{BB962C8B-B14F-4D97-AF65-F5344CB8AC3E}">
        <p14:creationId xmlns:p14="http://schemas.microsoft.com/office/powerpoint/2010/main" val="14244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Pro/Con</a:t>
            </a:r>
            <a:endParaRPr lang="de-DE" dirty="0"/>
          </a:p>
        </p:txBody>
      </p:sp>
      <p:sp>
        <p:nvSpPr>
          <p:cNvPr id="5" name="Content Placeholder 4"/>
          <p:cNvSpPr>
            <a:spLocks noGrp="1"/>
          </p:cNvSpPr>
          <p:nvPr>
            <p:ph sz="half" idx="1"/>
          </p:nvPr>
        </p:nvSpPr>
        <p:spPr/>
        <p:txBody>
          <a:bodyPr/>
          <a:lstStyle/>
          <a:p>
            <a:pPr marL="0" indent="0">
              <a:buNone/>
            </a:pPr>
            <a:r>
              <a:rPr lang="de-DE" b="1" dirty="0"/>
              <a:t>Pro</a:t>
            </a:r>
          </a:p>
          <a:p>
            <a:r>
              <a:rPr lang="de-DE" dirty="0" err="1" smtClean="0"/>
              <a:t>Guaranteed</a:t>
            </a:r>
            <a:r>
              <a:rPr lang="de-DE" dirty="0" smtClean="0"/>
              <a:t> </a:t>
            </a:r>
            <a:r>
              <a:rPr lang="de-DE" dirty="0" err="1" smtClean="0"/>
              <a:t>invariants</a:t>
            </a:r>
            <a:endParaRPr lang="de-DE" dirty="0"/>
          </a:p>
          <a:p>
            <a:r>
              <a:rPr lang="de-DE" dirty="0" err="1"/>
              <a:t>Exhaustiveness</a:t>
            </a:r>
            <a:r>
              <a:rPr lang="de-DE" dirty="0"/>
              <a:t> </a:t>
            </a:r>
            <a:r>
              <a:rPr lang="de-DE" dirty="0" err="1"/>
              <a:t>checking</a:t>
            </a:r>
            <a:endParaRPr lang="de-DE" dirty="0"/>
          </a:p>
          <a:p>
            <a:r>
              <a:rPr lang="de-DE" dirty="0" err="1" smtClean="0"/>
              <a:t>Straightforward</a:t>
            </a:r>
            <a:r>
              <a:rPr lang="de-DE" dirty="0" smtClean="0"/>
              <a:t> </a:t>
            </a:r>
            <a:r>
              <a:rPr lang="de-DE" dirty="0" err="1" smtClean="0"/>
              <a:t>translation</a:t>
            </a:r>
            <a:r>
              <a:rPr lang="de-DE" dirty="0" smtClean="0"/>
              <a:t> </a:t>
            </a:r>
            <a:r>
              <a:rPr lang="de-DE" dirty="0" err="1" smtClean="0"/>
              <a:t>of</a:t>
            </a:r>
            <a:r>
              <a:rPr lang="de-DE" dirty="0" smtClean="0"/>
              <a:t> </a:t>
            </a:r>
            <a:r>
              <a:rPr lang="de-DE" dirty="0" err="1" smtClean="0"/>
              <a:t>conceptual</a:t>
            </a:r>
            <a:r>
              <a:rPr lang="de-DE" dirty="0" smtClean="0"/>
              <a:t> </a:t>
            </a:r>
            <a:r>
              <a:rPr lang="de-DE" dirty="0" err="1" smtClean="0"/>
              <a:t>model</a:t>
            </a:r>
            <a:endParaRPr lang="de-DE" dirty="0"/>
          </a:p>
        </p:txBody>
      </p:sp>
      <p:sp>
        <p:nvSpPr>
          <p:cNvPr id="7" name="Content Placeholder 6"/>
          <p:cNvSpPr>
            <a:spLocks noGrp="1"/>
          </p:cNvSpPr>
          <p:nvPr>
            <p:ph sz="half" idx="2"/>
          </p:nvPr>
        </p:nvSpPr>
        <p:spPr/>
        <p:txBody>
          <a:bodyPr/>
          <a:lstStyle/>
          <a:p>
            <a:pPr marL="0" indent="0">
              <a:buNone/>
            </a:pPr>
            <a:r>
              <a:rPr lang="en-US" b="1" dirty="0" smtClean="0"/>
              <a:t>Con</a:t>
            </a:r>
          </a:p>
          <a:p>
            <a:r>
              <a:rPr lang="en-US" dirty="0" smtClean="0"/>
              <a:t>Needs adherence to “safe transition” pattern</a:t>
            </a:r>
          </a:p>
          <a:p>
            <a:r>
              <a:rPr lang="en-US" dirty="0" smtClean="0"/>
              <a:t>No formalized separation between per-state behavior and state transitions</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12237489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Recommendation</a:t>
            </a:r>
          </a:p>
        </p:txBody>
      </p:sp>
      <p:sp>
        <p:nvSpPr>
          <p:cNvPr id="7" name="Content Placeholder 6"/>
          <p:cNvSpPr>
            <a:spLocks noGrp="1"/>
          </p:cNvSpPr>
          <p:nvPr>
            <p:ph idx="1"/>
          </p:nvPr>
        </p:nvSpPr>
        <p:spPr/>
        <p:txBody>
          <a:bodyPr/>
          <a:lstStyle/>
          <a:p>
            <a:pPr marL="0" indent="0">
              <a:lnSpc>
                <a:spcPct val="100000"/>
              </a:lnSpc>
              <a:spcBef>
                <a:spcPts val="0"/>
              </a:spcBef>
              <a:spcAft>
                <a:spcPts val="500"/>
              </a:spcAft>
              <a:buNone/>
            </a:pPr>
            <a:r>
              <a:rPr lang="en-US" dirty="0" smtClean="0"/>
              <a:t>Use when:</a:t>
            </a:r>
          </a:p>
          <a:p>
            <a:pPr>
              <a:lnSpc>
                <a:spcPct val="100000"/>
              </a:lnSpc>
              <a:spcBef>
                <a:spcPts val="0"/>
              </a:spcBef>
            </a:pPr>
            <a:r>
              <a:rPr lang="en-US" dirty="0" smtClean="0"/>
              <a:t>Your logic can be organized as a state machine</a:t>
            </a:r>
          </a:p>
          <a:p>
            <a:pPr>
              <a:lnSpc>
                <a:spcPct val="100000"/>
              </a:lnSpc>
              <a:spcBef>
                <a:spcPts val="0"/>
              </a:spcBef>
            </a:pPr>
            <a:r>
              <a:rPr lang="en-US" dirty="0" smtClean="0"/>
              <a:t>Number of states and transitions is not too large</a:t>
            </a:r>
            <a:endParaRPr lang="en-US" dirty="0"/>
          </a:p>
          <a:p>
            <a:pPr>
              <a:lnSpc>
                <a:spcPct val="100000"/>
              </a:lnSpc>
              <a:spcBef>
                <a:spcPts val="0"/>
              </a:spcBef>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961049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2</a:t>
            </a:r>
            <a:r>
              <a:rPr lang="pl-PL" dirty="0" smtClean="0"/>
              <a:t>: </a:t>
            </a:r>
            <a:r>
              <a:rPr lang="pl-PL" dirty="0"/>
              <a:t>Event handling</a:t>
            </a:r>
            <a:endParaRPr lang="de-DE" dirty="0"/>
          </a:p>
        </p:txBody>
      </p:sp>
      <p:sp>
        <p:nvSpPr>
          <p:cNvPr id="4" name="Slide Number Placeholder 3"/>
          <p:cNvSpPr>
            <a:spLocks noGrp="1"/>
          </p:cNvSpPr>
          <p:nvPr>
            <p:ph type="sldNum"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415853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Event handling</a:t>
            </a:r>
            <a:endParaRPr lang="de-DE" dirty="0"/>
          </a:p>
        </p:txBody>
      </p:sp>
      <p:sp>
        <p:nvSpPr>
          <p:cNvPr id="3" name="Slide Number Placeholder 2"/>
          <p:cNvSpPr>
            <a:spLocks noGrp="1"/>
          </p:cNvSpPr>
          <p:nvPr>
            <p:ph type="sldNum" sz="quarter" idx="12"/>
          </p:nvPr>
        </p:nvSpPr>
        <p:spPr/>
        <p:txBody>
          <a:bodyPr/>
          <a:lstStyle/>
          <a:p>
            <a:fld id="{00000000-1234-1234-1234-123412341234}" type="slidenum">
              <a:rPr lang="en" smtClean="0"/>
              <a:pPr/>
              <a:t>43</a:t>
            </a:fld>
            <a:endParaRPr lang="en"/>
          </a:p>
        </p:txBody>
      </p:sp>
      <p:sp>
        <p:nvSpPr>
          <p:cNvPr id="6" name="Shape 94"/>
          <p:cNvSpPr/>
          <p:nvPr/>
        </p:nvSpPr>
        <p:spPr>
          <a:xfrm>
            <a:off x="964239" y="2020479"/>
            <a:ext cx="1959935" cy="1494245"/>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pl-PL" sz="1467" b="1" dirty="0">
                <a:solidFill>
                  <a:schemeClr val="bg1"/>
                </a:solidFill>
              </a:rPr>
              <a:t>MouseClickEvent</a:t>
            </a:r>
            <a:endParaRPr lang="en" sz="1467"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sz="1400" dirty="0">
                <a:solidFill>
                  <a:schemeClr val="bg1"/>
                </a:solidFill>
                <a:latin typeface="Consolas"/>
                <a:ea typeface="Consolas"/>
                <a:cs typeface="Consolas"/>
                <a:sym typeface="Consolas"/>
              </a:rPr>
              <a:t>x, y</a:t>
            </a:r>
          </a:p>
          <a:p>
            <a:pPr>
              <a:spcBef>
                <a:spcPts val="1333"/>
              </a:spcBef>
            </a:pPr>
            <a:r>
              <a:rPr lang="pl-PL" sz="1400" dirty="0">
                <a:solidFill>
                  <a:schemeClr val="bg1"/>
                </a:solidFill>
                <a:latin typeface="Consolas"/>
                <a:ea typeface="Consolas"/>
                <a:cs typeface="Consolas"/>
                <a:sym typeface="Consolas"/>
              </a:rPr>
              <a:t>button</a:t>
            </a:r>
          </a:p>
        </p:txBody>
      </p:sp>
      <p:sp>
        <p:nvSpPr>
          <p:cNvPr id="7" name="Shape 94"/>
          <p:cNvSpPr/>
          <p:nvPr/>
        </p:nvSpPr>
        <p:spPr>
          <a:xfrm>
            <a:off x="3678864" y="2020479"/>
            <a:ext cx="1959935" cy="1494245"/>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pl-PL" sz="1467" b="1" dirty="0">
                <a:solidFill>
                  <a:schemeClr val="bg1"/>
                </a:solidFill>
              </a:rPr>
              <a:t>KeyPressEvent</a:t>
            </a:r>
            <a:endParaRPr lang="en" sz="1467"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sz="1400" dirty="0">
                <a:solidFill>
                  <a:schemeClr val="bg1"/>
                </a:solidFill>
                <a:latin typeface="Consolas"/>
                <a:ea typeface="Consolas"/>
                <a:cs typeface="Consolas"/>
                <a:sym typeface="Consolas"/>
              </a:rPr>
              <a:t>key code</a:t>
            </a:r>
          </a:p>
          <a:p>
            <a:pPr>
              <a:spcBef>
                <a:spcPts val="1333"/>
              </a:spcBef>
            </a:pPr>
            <a:r>
              <a:rPr lang="pl-PL" sz="1400" dirty="0">
                <a:solidFill>
                  <a:schemeClr val="bg1"/>
                </a:solidFill>
                <a:latin typeface="Consolas"/>
                <a:ea typeface="Consolas"/>
                <a:cs typeface="Consolas"/>
                <a:sym typeface="Consolas"/>
              </a:rPr>
              <a:t>isRepeat</a:t>
            </a:r>
          </a:p>
        </p:txBody>
      </p:sp>
      <p:sp>
        <p:nvSpPr>
          <p:cNvPr id="8" name="Shape 94"/>
          <p:cNvSpPr/>
          <p:nvPr/>
        </p:nvSpPr>
        <p:spPr>
          <a:xfrm>
            <a:off x="6183941" y="2020479"/>
            <a:ext cx="2179010" cy="1494245"/>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sz="1467" b="1" dirty="0">
                <a:solidFill>
                  <a:schemeClr val="bg1"/>
                </a:solidFill>
              </a:rPr>
              <a:t>WindowResizedEvent</a:t>
            </a:r>
            <a:endParaRPr lang="en" sz="1467"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sz="1400" dirty="0">
                <a:solidFill>
                  <a:schemeClr val="bg1"/>
                </a:solidFill>
                <a:latin typeface="Consolas"/>
                <a:ea typeface="Consolas"/>
                <a:cs typeface="Consolas"/>
                <a:sym typeface="Consolas"/>
              </a:rPr>
              <a:t>width, height</a:t>
            </a:r>
          </a:p>
        </p:txBody>
      </p:sp>
      <p:sp>
        <p:nvSpPr>
          <p:cNvPr id="9" name="Shape 94"/>
          <p:cNvSpPr/>
          <p:nvPr/>
        </p:nvSpPr>
        <p:spPr>
          <a:xfrm>
            <a:off x="964239" y="4744629"/>
            <a:ext cx="2179010" cy="1198971"/>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sz="1467" b="1" dirty="0">
                <a:solidFill>
                  <a:schemeClr val="bg1"/>
                </a:solidFill>
              </a:rPr>
              <a:t>ClientConnected</a:t>
            </a:r>
            <a:endParaRPr lang="en" sz="1467"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sz="1400" dirty="0">
                <a:solidFill>
                  <a:schemeClr val="bg1"/>
                </a:solidFill>
                <a:latin typeface="Consolas"/>
                <a:ea typeface="Consolas"/>
                <a:cs typeface="Consolas"/>
                <a:sym typeface="Consolas"/>
              </a:rPr>
              <a:t>...</a:t>
            </a:r>
          </a:p>
        </p:txBody>
      </p:sp>
      <p:sp>
        <p:nvSpPr>
          <p:cNvPr id="10" name="Shape 94"/>
          <p:cNvSpPr/>
          <p:nvPr/>
        </p:nvSpPr>
        <p:spPr>
          <a:xfrm>
            <a:off x="3678864" y="4744628"/>
            <a:ext cx="2179010" cy="1198971"/>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sz="1467" b="1" dirty="0">
                <a:solidFill>
                  <a:schemeClr val="bg1"/>
                </a:solidFill>
              </a:rPr>
              <a:t>ConnectionInterrupted</a:t>
            </a:r>
            <a:endParaRPr lang="en" sz="1467"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sz="1400" dirty="0">
                <a:solidFill>
                  <a:schemeClr val="bg1"/>
                </a:solidFill>
                <a:latin typeface="Consolas"/>
                <a:ea typeface="Consolas"/>
                <a:cs typeface="Consolas"/>
                <a:sym typeface="Consolas"/>
              </a:rPr>
              <a:t>...</a:t>
            </a:r>
          </a:p>
        </p:txBody>
      </p:sp>
    </p:spTree>
    <p:extLst>
      <p:ext uri="{BB962C8B-B14F-4D97-AF65-F5344CB8AC3E}">
        <p14:creationId xmlns:p14="http://schemas.microsoft.com/office/powerpoint/2010/main" val="187984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Traditional approaches</a:t>
            </a:r>
            <a:endParaRPr lang="de-DE" dirty="0"/>
          </a:p>
        </p:txBody>
      </p:sp>
      <p:sp>
        <p:nvSpPr>
          <p:cNvPr id="3" name="Content Placeholder 2"/>
          <p:cNvSpPr>
            <a:spLocks noGrp="1"/>
          </p:cNvSpPr>
          <p:nvPr>
            <p:ph idx="1"/>
          </p:nvPr>
        </p:nvSpPr>
        <p:spPr/>
        <p:txBody>
          <a:bodyPr/>
          <a:lstStyle/>
          <a:p>
            <a:pPr marL="0" indent="0">
              <a:buNone/>
            </a:pPr>
            <a:r>
              <a:rPr lang="pl-PL" dirty="0"/>
              <a:t>Event ID plus untyped payload (Win32 API)</a:t>
            </a:r>
          </a:p>
          <a:p>
            <a:pPr marL="0" indent="0">
              <a:buNone/>
            </a:pPr>
            <a:endParaRPr lang="pl-PL" dirty="0"/>
          </a:p>
          <a:p>
            <a:pPr marL="0" indent="0">
              <a:buNone/>
            </a:pPr>
            <a:r>
              <a:rPr lang="pl-PL" dirty="0"/>
              <a:t>Tagged union (X11, SDL, SFML, ...)</a:t>
            </a:r>
          </a:p>
          <a:p>
            <a:pPr marL="0" indent="0">
              <a:buNone/>
            </a:pPr>
            <a:endParaRPr lang="pl-PL" dirty="0"/>
          </a:p>
          <a:p>
            <a:pPr marL="0" indent="0">
              <a:buNone/>
            </a:pPr>
            <a:endParaRPr lang="pl-PL" dirty="0"/>
          </a:p>
          <a:p>
            <a:pPr marL="0" indent="0">
              <a:buNone/>
            </a:pPr>
            <a:r>
              <a:rPr lang="pl-PL" dirty="0"/>
              <a:t>Handler function per event type (Qt, GTK, Cocoa)</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sp>
        <p:nvSpPr>
          <p:cNvPr id="5" name="Right Brace 4"/>
          <p:cNvSpPr/>
          <p:nvPr/>
        </p:nvSpPr>
        <p:spPr>
          <a:xfrm>
            <a:off x="8280400" y="1701800"/>
            <a:ext cx="482600" cy="1498600"/>
          </a:xfrm>
          <a:prstGeom prst="rightBrace">
            <a:avLst/>
          </a:prstGeom>
          <a:noFill/>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p:cNvSpPr txBox="1"/>
          <p:nvPr/>
        </p:nvSpPr>
        <p:spPr>
          <a:xfrm>
            <a:off x="8890000" y="2220267"/>
            <a:ext cx="1973617" cy="461665"/>
          </a:xfrm>
          <a:prstGeom prst="rect">
            <a:avLst/>
          </a:prstGeom>
          <a:noFill/>
        </p:spPr>
        <p:txBody>
          <a:bodyPr wrap="none" rtlCol="0">
            <a:spAutoFit/>
          </a:bodyPr>
          <a:lstStyle/>
          <a:p>
            <a:r>
              <a:rPr lang="en-US" sz="2400" dirty="0"/>
              <a:t>⚠️ type safety</a:t>
            </a:r>
          </a:p>
        </p:txBody>
      </p:sp>
      <p:sp>
        <p:nvSpPr>
          <p:cNvPr id="7" name="Right Brace 6"/>
          <p:cNvSpPr/>
          <p:nvPr/>
        </p:nvSpPr>
        <p:spPr>
          <a:xfrm>
            <a:off x="8280400" y="4209504"/>
            <a:ext cx="482600" cy="389086"/>
          </a:xfrm>
          <a:prstGeom prst="rightBrace">
            <a:avLst/>
          </a:prstGeom>
          <a:noFill/>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p:cNvSpPr txBox="1"/>
          <p:nvPr/>
        </p:nvSpPr>
        <p:spPr>
          <a:xfrm>
            <a:off x="8890000" y="4173214"/>
            <a:ext cx="2318263" cy="461665"/>
          </a:xfrm>
          <a:prstGeom prst="rect">
            <a:avLst/>
          </a:prstGeom>
          <a:noFill/>
        </p:spPr>
        <p:txBody>
          <a:bodyPr wrap="none" rtlCol="0">
            <a:spAutoFit/>
          </a:bodyPr>
          <a:lstStyle/>
          <a:p>
            <a:r>
              <a:rPr lang="en-US" sz="2400" dirty="0"/>
              <a:t>boiler-plate code</a:t>
            </a:r>
          </a:p>
        </p:txBody>
      </p:sp>
    </p:spTree>
    <p:extLst>
      <p:ext uri="{BB962C8B-B14F-4D97-AF65-F5344CB8AC3E}">
        <p14:creationId xmlns:p14="http://schemas.microsoft.com/office/powerpoint/2010/main" val="424879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l-PL" dirty="0"/>
              <a:t>Demo</a:t>
            </a:r>
            <a:endParaRPr lang="de-DE" dirty="0"/>
          </a:p>
        </p:txBody>
      </p:sp>
      <p:sp>
        <p:nvSpPr>
          <p:cNvPr id="4" name="Slide Number Placeholder 3"/>
          <p:cNvSpPr>
            <a:spLocks noGrp="1"/>
          </p:cNvSpPr>
          <p:nvPr>
            <p:ph type="sldNum"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440220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sp>
        <p:nvSpPr>
          <p:cNvPr id="6" name="Rectangle 5"/>
          <p:cNvSpPr/>
          <p:nvPr/>
        </p:nvSpPr>
        <p:spPr>
          <a:xfrm>
            <a:off x="838200" y="365126"/>
            <a:ext cx="7099300" cy="5909310"/>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433FF"/>
                </a:solidFill>
                <a:effectLst/>
                <a:uLnTx/>
                <a:uFillTx/>
                <a:latin typeface="Courier" charset="0"/>
              </a:rPr>
              <a:t>enum</a:t>
            </a:r>
            <a:r>
              <a:rPr kumimoji="0" lang="en-US" sz="1400" b="0" i="0" u="none" strike="noStrike" kern="0" cap="none" spc="0" normalizeH="0" baseline="0" noProof="0" dirty="0">
                <a:ln>
                  <a:noFill/>
                </a:ln>
                <a:solidFill>
                  <a:srgbClr val="000000"/>
                </a:solidFill>
                <a:effectLst/>
                <a:uLnTx/>
                <a:uFillTx/>
                <a:latin typeface="Courier" charset="0"/>
              </a:rPr>
              <a:t> </a:t>
            </a:r>
            <a:r>
              <a:rPr kumimoji="0" lang="en-US" sz="1400" b="0" i="0" u="none" strike="noStrike" kern="0" cap="none" spc="0" normalizeH="0" baseline="0" noProof="0" dirty="0">
                <a:ln>
                  <a:noFill/>
                </a:ln>
                <a:solidFill>
                  <a:srgbClr val="0433FF"/>
                </a:solidFill>
                <a:effectLst/>
                <a:uLnTx/>
                <a:uFillTx/>
                <a:latin typeface="Courier" charset="0"/>
              </a:rPr>
              <a:t>class</a:t>
            </a:r>
            <a:r>
              <a:rPr kumimoji="0" lang="en-US" sz="1400" b="0" i="0" u="none" strike="noStrike" kern="0" cap="none" spc="0" normalizeH="0" baseline="0" noProof="0" dirty="0">
                <a:ln>
                  <a:noFill/>
                </a:ln>
                <a:solidFill>
                  <a:srgbClr val="000000"/>
                </a:solidFill>
                <a:effectLst/>
                <a:uLnTx/>
                <a:uFillTx/>
                <a:latin typeface="Courier" charset="0"/>
              </a:rPr>
              <a:t> </a:t>
            </a:r>
            <a:r>
              <a:rPr kumimoji="0" lang="en-US" sz="1400" b="0" i="0" u="none" strike="noStrike" kern="0" cap="none" spc="0" normalizeH="0" baseline="0" noProof="0" dirty="0" err="1">
                <a:ln>
                  <a:noFill/>
                </a:ln>
                <a:solidFill>
                  <a:srgbClr val="33A2BD"/>
                </a:solidFill>
                <a:effectLst/>
                <a:uLnTx/>
                <a:uFillTx/>
                <a:latin typeface="Courier" charset="0"/>
              </a:rPr>
              <a:t>MouseButton</a:t>
            </a:r>
            <a:r>
              <a:rPr lang="en-US" sz="1400" kern="0" dirty="0">
                <a:solidFill>
                  <a:srgbClr val="33A2BD"/>
                </a:solidFill>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Left,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Middle,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Right,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Unknown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433FF"/>
                </a:solidFill>
                <a:effectLst/>
                <a:uLnTx/>
                <a:uFillTx/>
                <a:latin typeface="Courier" charset="0"/>
              </a:rPr>
              <a:t>struct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MouseMoved</a:t>
            </a:r>
            <a:r>
              <a:rPr lang="en-US" sz="1400" kern="0" dirty="0">
                <a:solidFill>
                  <a:prstClr val="black"/>
                </a:solidFill>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33A2BD"/>
                </a:solidFill>
                <a:effectLst/>
                <a:uLnTx/>
                <a:uFillTx/>
                <a:latin typeface="Courier" charset="0"/>
              </a:rPr>
              <a:t>int</a:t>
            </a:r>
            <a:r>
              <a:rPr kumimoji="0" lang="en-US" sz="1400" b="0" i="0" u="none" strike="noStrike" kern="0" cap="none" spc="0" normalizeH="0" baseline="0" noProof="0" dirty="0">
                <a:ln>
                  <a:noFill/>
                </a:ln>
                <a:solidFill>
                  <a:prstClr val="black"/>
                </a:solidFill>
                <a:effectLst/>
                <a:uLnTx/>
                <a:uFillTx/>
                <a:latin typeface="Courier" charset="0"/>
              </a:rPr>
              <a:t> x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33A2BD"/>
                </a:solidFill>
                <a:effectLst/>
                <a:uLnTx/>
                <a:uFillTx/>
                <a:latin typeface="Courier" charset="0"/>
              </a:rPr>
              <a:t>int</a:t>
            </a:r>
            <a:r>
              <a:rPr kumimoji="0" lang="en-US" sz="1400" b="0" i="0" u="none" strike="noStrike" kern="0" cap="none" spc="0" normalizeH="0" baseline="0" noProof="0" dirty="0">
                <a:ln>
                  <a:noFill/>
                </a:ln>
                <a:solidFill>
                  <a:prstClr val="black"/>
                </a:solidFill>
                <a:effectLst/>
                <a:uLnTx/>
                <a:uFillTx/>
                <a:latin typeface="Courier" charset="0"/>
              </a:rPr>
              <a:t> y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433FF"/>
                </a:solidFill>
                <a:effectLst/>
                <a:uLnTx/>
                <a:uFillTx/>
                <a:latin typeface="Courier" charset="0"/>
              </a:rPr>
              <a:t>struct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MouseButtonDown</a:t>
            </a:r>
            <a:r>
              <a:rPr lang="en-US" sz="1400" kern="0" dirty="0">
                <a:solidFill>
                  <a:prstClr val="black"/>
                </a:solidFill>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a:t>
            </a:r>
            <a:r>
              <a:rPr kumimoji="0" lang="en-US" sz="1400" b="0" i="0" u="none" strike="noStrike" kern="0" cap="none" spc="0" normalizeH="0" baseline="0" noProof="0" dirty="0">
                <a:ln>
                  <a:noFill/>
                </a:ln>
                <a:solidFill>
                  <a:prstClr val="black"/>
                </a:solidFill>
                <a:effectLst/>
                <a:uLnTx/>
                <a:uFillTx/>
                <a:latin typeface="Courier" charset="0"/>
              </a:rPr>
              <a:t> button;</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br>
              <a:rPr kumimoji="0" lang="en-US" sz="1400" b="0" i="0" u="none" strike="noStrike" kern="0" cap="none" spc="0" normalizeH="0" baseline="0" noProof="0" dirty="0">
                <a:ln>
                  <a:noFill/>
                </a:ln>
                <a:solidFill>
                  <a:prstClr val="black"/>
                </a:solidFill>
                <a:effectLst/>
                <a:uLnTx/>
                <a:uFillTx/>
                <a:latin typeface="Courier" charset="0"/>
              </a:rPr>
            </a:b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433FF"/>
                </a:solidFill>
                <a:effectLst/>
                <a:uLnTx/>
                <a:uFillTx/>
                <a:latin typeface="Courier" charset="0"/>
              </a:rPr>
              <a:t>struct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MouseButtonUp</a:t>
            </a:r>
            <a:r>
              <a:rPr lang="en-US" sz="1400" kern="0" dirty="0">
                <a:solidFill>
                  <a:prstClr val="black"/>
                </a:solidFill>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a:t>
            </a:r>
            <a:r>
              <a:rPr kumimoji="0" lang="en-US" sz="1400" b="0" i="0" u="none" strike="noStrike" kern="0" cap="none" spc="0" normalizeH="0" baseline="0" noProof="0" dirty="0">
                <a:ln>
                  <a:noFill/>
                </a:ln>
                <a:solidFill>
                  <a:prstClr val="black"/>
                </a:solidFill>
                <a:effectLst/>
                <a:uLnTx/>
                <a:uFillTx/>
                <a:latin typeface="Courier" charset="0"/>
              </a:rPr>
              <a:t> button;</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433FF"/>
                </a:solidFill>
                <a:effectLst/>
                <a:uLnTx/>
                <a:uFillTx/>
                <a:latin typeface="Courier" charset="0"/>
              </a:rPr>
              <a:t>struct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WindowResized</a:t>
            </a:r>
            <a:r>
              <a:rPr lang="en-US" sz="1400" kern="0" dirty="0">
                <a:solidFill>
                  <a:prstClr val="black"/>
                </a:solidFill>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33A2BD"/>
                </a:solidFill>
                <a:effectLst/>
                <a:uLnTx/>
                <a:uFillTx/>
                <a:latin typeface="Courier" charset="0"/>
              </a:rPr>
              <a:t>int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newWidth</a:t>
            </a:r>
            <a:r>
              <a:rPr kumimoji="0" lang="en-US" sz="1400" b="0" i="0" u="none" strike="noStrike" kern="0" cap="none" spc="0" normalizeH="0" baseline="0" noProof="0" dirty="0">
                <a:ln>
                  <a:noFill/>
                </a:ln>
                <a:solidFill>
                  <a:prstClr val="black"/>
                </a:solidFill>
                <a:effectLst/>
                <a:uLnTx/>
                <a:uFillTx/>
                <a:latin typeface="Courier" charset="0"/>
              </a:rPr>
              <a:t>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33A2BD"/>
                </a:solidFill>
                <a:effectLst/>
                <a:uLnTx/>
                <a:uFillTx/>
                <a:latin typeface="Courier" charset="0"/>
              </a:rPr>
              <a:t>int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newHeight</a:t>
            </a:r>
            <a:r>
              <a:rPr kumimoji="0" lang="en-US" sz="1400" b="0" i="0" u="none" strike="noStrike" kern="0" cap="none" spc="0" normalizeH="0" baseline="0" noProof="0" dirty="0">
                <a:ln>
                  <a:noFill/>
                </a:ln>
                <a:solidFill>
                  <a:prstClr val="black"/>
                </a:solidFill>
                <a:effectLst/>
                <a:uLnTx/>
                <a:uFillTx/>
                <a:latin typeface="Courier" charset="0"/>
              </a:rPr>
              <a:t>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r>
            <a:br>
              <a:rPr kumimoji="0" lang="en-US" sz="1400" b="0" i="0" u="none" strike="noStrike" kern="0" cap="none" spc="0" normalizeH="0" baseline="0" noProof="0" dirty="0">
                <a:ln>
                  <a:noFill/>
                </a:ln>
                <a:solidFill>
                  <a:prstClr val="black"/>
                </a:solidFill>
                <a:effectLst/>
                <a:uLnTx/>
                <a:uFillTx/>
                <a:latin typeface="Courier" charset="0"/>
              </a:rPr>
            </a:br>
            <a:r>
              <a:rPr kumimoji="0" lang="en-US" sz="1400" b="0" i="0" u="none" strike="noStrike" kern="0" cap="none" spc="0" normalizeH="0" baseline="0" noProof="0" dirty="0">
                <a:ln>
                  <a:noFill/>
                </a:ln>
                <a:solidFill>
                  <a:srgbClr val="0433FF"/>
                </a:solidFill>
                <a:effectLst/>
                <a:uLnTx/>
                <a:uFillTx/>
                <a:latin typeface="Courier" charset="0"/>
              </a:rPr>
              <a:t>using</a:t>
            </a:r>
            <a:r>
              <a:rPr kumimoji="0" lang="en-US" sz="1400" b="0" i="0" u="none" strike="noStrike" kern="0" cap="none" spc="0" normalizeH="0" baseline="0" noProof="0" dirty="0">
                <a:ln>
                  <a:noFill/>
                </a:ln>
                <a:solidFill>
                  <a:prstClr val="black"/>
                </a:solidFill>
                <a:effectLst/>
                <a:uLnTx/>
                <a:uFillTx/>
                <a:latin typeface="Courier" charset="0"/>
              </a:rPr>
              <a:t> Event =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::variant&lt;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MouseMoved</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MouseButtonDown</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MouseButtonUp</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WindowResized</a:t>
            </a:r>
            <a:r>
              <a:rPr kumimoji="0" lang="en-US" sz="1400" b="0" i="0" u="none" strike="noStrike" kern="0" cap="none" spc="0" normalizeH="0" baseline="0" noProof="0" dirty="0">
                <a:ln>
                  <a:noFill/>
                </a:ln>
                <a:solidFill>
                  <a:prstClr val="black"/>
                </a:solidFill>
                <a:effectLst/>
                <a:uLnTx/>
                <a:uFillTx/>
                <a:latin typeface="Courier" charset="0"/>
              </a:rPr>
              <a:t>&gt;;</a:t>
            </a:r>
          </a:p>
        </p:txBody>
      </p:sp>
    </p:spTree>
    <p:extLst>
      <p:ext uri="{BB962C8B-B14F-4D97-AF65-F5344CB8AC3E}">
        <p14:creationId xmlns:p14="http://schemas.microsoft.com/office/powerpoint/2010/main" val="3073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7" end="1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23" end="2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sp>
        <p:nvSpPr>
          <p:cNvPr id="6" name="Rectangle 5"/>
          <p:cNvSpPr/>
          <p:nvPr/>
        </p:nvSpPr>
        <p:spPr>
          <a:xfrm>
            <a:off x="456788" y="882651"/>
            <a:ext cx="11278424" cy="5047536"/>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match(event,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srgbClr val="0433FF"/>
                </a:solidFill>
                <a:effectLst/>
                <a:uLnTx/>
                <a:uFillTx/>
                <a:latin typeface="Courier" charset="0"/>
              </a:rPr>
              <a:t>this</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srgbClr val="0433FF"/>
                </a:solidFill>
                <a:effectLst/>
                <a:uLnTx/>
                <a:uFillTx/>
                <a:latin typeface="Courier" charset="0"/>
              </a:rPr>
              <a:t>const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MouseMoved</a:t>
            </a:r>
            <a:r>
              <a:rPr kumimoji="0" lang="en-US" sz="1400" b="0" i="0" u="none" strike="noStrike" kern="0" cap="none" spc="0" normalizeH="0" baseline="0" noProof="0" dirty="0">
                <a:ln>
                  <a:noFill/>
                </a:ln>
                <a:solidFill>
                  <a:prstClr val="black"/>
                </a:solidFill>
                <a:effectLst/>
                <a:uLnTx/>
                <a:uFillTx/>
                <a:latin typeface="Courier" charset="0"/>
              </a:rPr>
              <a:t>&amp; </a:t>
            </a:r>
            <a:r>
              <a:rPr kumimoji="0" lang="en-US" sz="1400" b="0" i="0" u="none" strike="noStrike" kern="0" cap="none" spc="0" normalizeH="0" baseline="0" noProof="0" dirty="0" err="1">
                <a:ln>
                  <a:noFill/>
                </a:ln>
                <a:solidFill>
                  <a:prstClr val="black"/>
                </a:solidFill>
                <a:effectLst/>
                <a:uLnTx/>
                <a:uFillTx/>
                <a:latin typeface="Courier" charset="0"/>
              </a:rPr>
              <a:t>mouseMove</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srgbClr val="0433FF"/>
                </a:solidFill>
                <a:effectLst/>
                <a:uLnTx/>
                <a:uFillTx/>
                <a:latin typeface="Courier" charset="0"/>
              </a:rPr>
              <a:t>if</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mShouldPrintMouseMoves</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cout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"mouse moved to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mouseMove.x</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mouseMove.y</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"\n"</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br>
              <a:rPr kumimoji="0" lang="en-US" sz="1400" b="0" i="0" u="none" strike="noStrike" kern="0" cap="none" spc="0" normalizeH="0" baseline="0" noProof="0" dirty="0">
                <a:ln>
                  <a:noFill/>
                </a:ln>
                <a:solidFill>
                  <a:prstClr val="black"/>
                </a:solidFill>
                <a:effectLst/>
                <a:uLnTx/>
                <a:uFillTx/>
                <a:latin typeface="Courier" charset="0"/>
              </a:rPr>
            </a:b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srgbClr val="0433FF"/>
                </a:solidFill>
                <a:effectLst/>
                <a:uLnTx/>
                <a:uFillTx/>
                <a:latin typeface="Courier" charset="0"/>
              </a:rPr>
              <a:t>this</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srgbClr val="0433FF"/>
                </a:solidFill>
                <a:effectLst/>
                <a:uLnTx/>
                <a:uFillTx/>
                <a:latin typeface="Courier" charset="0"/>
              </a:rPr>
              <a:t>const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MouseButtonDown</a:t>
            </a:r>
            <a:r>
              <a:rPr kumimoji="0" lang="en-US" sz="1400" b="0" i="0" u="none" strike="noStrike" kern="0" cap="none" spc="0" normalizeH="0" baseline="0" noProof="0" dirty="0">
                <a:ln>
                  <a:noFill/>
                </a:ln>
                <a:solidFill>
                  <a:prstClr val="black"/>
                </a:solidFill>
                <a:effectLst/>
                <a:uLnTx/>
                <a:uFillTx/>
                <a:latin typeface="Courier" charset="0"/>
              </a:rPr>
              <a:t>&amp; </a:t>
            </a:r>
            <a:r>
              <a:rPr kumimoji="0" lang="en-US" sz="1400" b="0" i="0" u="none" strike="noStrike" kern="0" cap="none" spc="0" normalizeH="0" baseline="0" noProof="0" dirty="0" err="1">
                <a:ln>
                  <a:noFill/>
                </a:ln>
                <a:solidFill>
                  <a:prstClr val="black"/>
                </a:solidFill>
                <a:effectLst/>
                <a:uLnTx/>
                <a:uFillTx/>
                <a:latin typeface="Courier" charset="0"/>
              </a:rPr>
              <a:t>buttonDown</a:t>
            </a:r>
            <a:r>
              <a:rPr kumimoji="0" lang="en-US" sz="14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cout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"mouse button down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buttonDown.button</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")\n"</a:t>
            </a:r>
            <a:r>
              <a:rPr kumimoji="0" lang="en-US" sz="1400" b="0" i="0" u="none" strike="noStrike" kern="0" cap="none" spc="0" normalizeH="0" baseline="0" noProof="0" dirty="0">
                <a:ln>
                  <a:noFill/>
                </a:ln>
                <a:solidFill>
                  <a:prstClr val="black"/>
                </a:solidFill>
                <a:effectLst/>
                <a:uLnTx/>
                <a:uFillTx/>
                <a:latin typeface="Courier" charset="0"/>
              </a:rPr>
              <a:t>;</a:t>
            </a:r>
            <a:br>
              <a:rPr kumimoji="0" lang="en-US" sz="1400" b="0" i="0" u="none" strike="noStrike" kern="0" cap="none" spc="0" normalizeH="0" baseline="0" noProof="0" dirty="0">
                <a:ln>
                  <a:noFill/>
                </a:ln>
                <a:solidFill>
                  <a:prstClr val="black"/>
                </a:solidFill>
                <a:effectLst/>
                <a:uLnTx/>
                <a:uFillTx/>
                <a:latin typeface="Courier" charset="0"/>
              </a:rPr>
            </a:b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srgbClr val="0433FF"/>
                </a:solidFill>
                <a:effectLst/>
                <a:uLnTx/>
                <a:uFillTx/>
                <a:latin typeface="Courier" charset="0"/>
              </a:rPr>
              <a:t>if</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buttonDown.button</a:t>
            </a:r>
            <a:r>
              <a:rPr kumimoji="0" lang="en-US" sz="1400" b="0" i="0" u="none" strike="noStrike" kern="0" cap="none" spc="0" normalizeH="0" baseline="0" noProof="0" dirty="0">
                <a:ln>
                  <a:noFill/>
                </a:ln>
                <a:solidFill>
                  <a:prstClr val="black"/>
                </a:solidFill>
                <a:effectLst/>
                <a:uLnTx/>
                <a:uFillTx/>
                <a:latin typeface="Courier" charset="0"/>
              </a:rPr>
              <a:t> == </a:t>
            </a:r>
            <a:r>
              <a:rPr kumimoji="0" lang="en-US" sz="1400" b="0" i="0" u="none" strike="noStrike" kern="0" cap="none" spc="0" normalizeH="0" baseline="0" noProof="0" dirty="0" err="1">
                <a:ln>
                  <a:noFill/>
                </a:ln>
                <a:solidFill>
                  <a:prstClr val="black"/>
                </a:solidFill>
                <a:effectLst/>
                <a:uLnTx/>
                <a:uFillTx/>
                <a:latin typeface="Courier" charset="0"/>
              </a:rPr>
              <a:t>MouseButton</a:t>
            </a:r>
            <a:r>
              <a:rPr kumimoji="0" lang="en-US" sz="1400" b="0" i="0" u="none" strike="noStrike" kern="0" cap="none" spc="0" normalizeH="0" baseline="0" noProof="0" dirty="0">
                <a:ln>
                  <a:noFill/>
                </a:ln>
                <a:solidFill>
                  <a:prstClr val="black"/>
                </a:solidFill>
                <a:effectLst/>
                <a:uLnTx/>
                <a:uFillTx/>
                <a:latin typeface="Courier" charset="0"/>
              </a:rPr>
              <a:t>::Right)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mShouldPrintMouseMoves</a:t>
            </a:r>
            <a:r>
              <a:rPr kumimoji="0" lang="en-US" sz="1400" b="0" i="0" u="none" strike="noStrike" kern="0" cap="none" spc="0" normalizeH="0" baseline="0" noProof="0" dirty="0">
                <a:ln>
                  <a:noFill/>
                </a:ln>
                <a:solidFill>
                  <a:prstClr val="black"/>
                </a:solidFill>
                <a:effectLst/>
                <a:uLnTx/>
                <a:uFillTx/>
                <a:latin typeface="Courier" charset="0"/>
              </a:rPr>
              <a:t> = !</a:t>
            </a:r>
            <a:r>
              <a:rPr kumimoji="0" lang="en-US" sz="1400" b="0" i="0" u="none" strike="noStrike" kern="0" cap="none" spc="0" normalizeH="0" baseline="0" noProof="0" dirty="0" err="1">
                <a:ln>
                  <a:noFill/>
                </a:ln>
                <a:solidFill>
                  <a:prstClr val="black"/>
                </a:solidFill>
                <a:effectLst/>
                <a:uLnTx/>
                <a:uFillTx/>
                <a:latin typeface="Courier" charset="0"/>
              </a:rPr>
              <a:t>mShouldPrintMouseMoves</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cout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a:t>
            </a:r>
            <a:r>
              <a:rPr kumimoji="0" lang="en-US" sz="1400" b="0" i="0" u="none" strike="noStrike" kern="0" cap="none" spc="0" normalizeH="0" baseline="0" noProof="0" dirty="0" err="1">
                <a:ln>
                  <a:noFill/>
                </a:ln>
                <a:solidFill>
                  <a:srgbClr val="B4261A"/>
                </a:solidFill>
                <a:effectLst/>
                <a:uLnTx/>
                <a:uFillTx/>
                <a:latin typeface="Courier" charset="0"/>
              </a:rPr>
              <a:t>nprinting</a:t>
            </a:r>
            <a:r>
              <a:rPr kumimoji="0" lang="en-US" sz="1400" b="0" i="0" u="none" strike="noStrike" kern="0" cap="none" spc="0" normalizeH="0" baseline="0" noProof="0" dirty="0">
                <a:ln>
                  <a:noFill/>
                </a:ln>
                <a:solidFill>
                  <a:srgbClr val="B4261A"/>
                </a:solidFill>
                <a:effectLst/>
                <a:uLnTx/>
                <a:uFillTx/>
                <a:latin typeface="Courier" charset="0"/>
              </a:rPr>
              <a:t> mouse moves: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boolalpha</a:t>
            </a:r>
            <a:r>
              <a:rPr kumimoji="0" lang="en-US" sz="1400" b="0" i="0" u="none" strike="noStrike" kern="0" cap="none" spc="0" normalizeH="0" baseline="0" noProof="0" dirty="0">
                <a:ln>
                  <a:noFill/>
                </a:ln>
                <a:solidFill>
                  <a:prstClr val="black"/>
                </a:solidFill>
                <a:effectLst/>
                <a:uLnTx/>
                <a:uFillTx/>
                <a:latin typeface="Courier" charset="0"/>
              </a:rPr>
              <a:t> &lt;&lt;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mShouldPrintMouseMoves</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"\n\n"</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0433FF"/>
                </a:solidFill>
                <a:effectLst/>
                <a:uLnTx/>
                <a:uFillTx/>
                <a:latin typeface="Courier" charset="0"/>
              </a:rPr>
              <a:t>const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MouseButtonUp</a:t>
            </a:r>
            <a:r>
              <a:rPr kumimoji="0" lang="en-US" sz="1400" b="0" i="0" u="none" strike="noStrike" kern="0" cap="none" spc="0" normalizeH="0" baseline="0" noProof="0" dirty="0">
                <a:ln>
                  <a:noFill/>
                </a:ln>
                <a:solidFill>
                  <a:prstClr val="black"/>
                </a:solidFill>
                <a:effectLst/>
                <a:uLnTx/>
                <a:uFillTx/>
                <a:latin typeface="Courier" charset="0"/>
              </a:rPr>
              <a:t>&amp; </a:t>
            </a:r>
            <a:r>
              <a:rPr kumimoji="0" lang="en-US" sz="1400" b="0" i="0" u="none" strike="noStrike" kern="0" cap="none" spc="0" normalizeH="0" baseline="0" noProof="0" dirty="0" err="1">
                <a:ln>
                  <a:noFill/>
                </a:ln>
                <a:solidFill>
                  <a:prstClr val="black"/>
                </a:solidFill>
                <a:effectLst/>
                <a:uLnTx/>
                <a:uFillTx/>
                <a:latin typeface="Courier" charset="0"/>
              </a:rPr>
              <a:t>buttonUp</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cout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"mouse button up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buttonUp.button</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")\n"</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srgbClr val="0433FF"/>
                </a:solidFill>
                <a:effectLst/>
                <a:uLnTx/>
                <a:uFillTx/>
                <a:latin typeface="Courier" charset="0"/>
              </a:rPr>
              <a:t>const</a:t>
            </a: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WindowResized</a:t>
            </a:r>
            <a:r>
              <a:rPr kumimoji="0" lang="en-US" sz="1400" b="0" i="0" u="none" strike="noStrike" kern="0" cap="none" spc="0" normalizeH="0" baseline="0" noProof="0" dirty="0">
                <a:ln>
                  <a:noFill/>
                </a:ln>
                <a:solidFill>
                  <a:prstClr val="black"/>
                </a:solidFill>
                <a:effectLst/>
                <a:uLnTx/>
                <a:uFillTx/>
                <a:latin typeface="Courier" charset="0"/>
              </a:rPr>
              <a:t>&amp; resized)</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std</a:t>
            </a:r>
            <a:r>
              <a:rPr kumimoji="0" lang="en-US" sz="1400" b="0" i="0" u="none" strike="noStrike" kern="0" cap="none" spc="0" normalizeH="0" baseline="0" noProof="0" dirty="0">
                <a:ln>
                  <a:noFill/>
                </a:ln>
                <a:solidFill>
                  <a:prstClr val="black"/>
                </a:solidFill>
                <a:effectLst/>
                <a:uLnTx/>
                <a:uFillTx/>
                <a:latin typeface="Courier" charset="0"/>
              </a:rPr>
              <a:t>::</a:t>
            </a:r>
            <a:r>
              <a:rPr kumimoji="0" lang="en-US" sz="1400" b="0" i="0" u="none" strike="noStrike" kern="0" cap="none" spc="0" normalizeH="0" baseline="0" noProof="0" dirty="0" err="1">
                <a:ln>
                  <a:noFill/>
                </a:ln>
                <a:solidFill>
                  <a:prstClr val="black"/>
                </a:solidFill>
                <a:effectLst/>
                <a:uLnTx/>
                <a:uFillTx/>
                <a:latin typeface="Courier" charset="0"/>
              </a:rPr>
              <a:t>cout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"window resized to "</a:t>
            </a:r>
            <a:r>
              <a:rPr kumimoji="0" lang="en-US" sz="1400" b="0" i="0" u="none" strike="noStrike" kern="0" cap="none" spc="0" normalizeH="0" baseline="0" noProof="0" dirty="0">
                <a:ln>
                  <a:noFill/>
                </a:ln>
                <a:solidFill>
                  <a:prstClr val="black"/>
                </a:solidFill>
                <a:effectLst/>
                <a:uLnTx/>
                <a:uFillTx/>
                <a:latin typeface="Courier" charset="0"/>
              </a:rPr>
              <a:t> &lt;&lt;</a:t>
            </a:r>
            <a:r>
              <a:rPr kumimoji="0" lang="en-US" sz="1400" b="0" i="0" u="none" strike="noStrike" kern="0" cap="none" spc="0" normalizeH="0" noProof="0" dirty="0">
                <a:ln>
                  <a:noFill/>
                </a:ln>
                <a:solidFill>
                  <a:prstClr val="black"/>
                </a:solidFill>
                <a:effectLst/>
                <a:uLnTx/>
                <a:uFillTx/>
                <a:latin typeface="Courier" charset="0"/>
              </a:rPr>
              <a:t> </a:t>
            </a:r>
            <a:r>
              <a:rPr kumimoji="0" lang="en-US" sz="1400" b="0" i="0" u="none" strike="noStrike" kern="0" cap="none" spc="0" normalizeH="0" baseline="0" noProof="0" dirty="0" err="1">
                <a:ln>
                  <a:noFill/>
                </a:ln>
                <a:solidFill>
                  <a:prstClr val="black"/>
                </a:solidFill>
                <a:effectLst/>
                <a:uLnTx/>
                <a:uFillTx/>
                <a:latin typeface="Courier" charset="0"/>
              </a:rPr>
              <a:t>resized.newWidth</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 "</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err="1">
                <a:ln>
                  <a:noFill/>
                </a:ln>
                <a:solidFill>
                  <a:prstClr val="black"/>
                </a:solidFill>
                <a:effectLst/>
                <a:uLnTx/>
                <a:uFillTx/>
                <a:latin typeface="Courier" charset="0"/>
              </a:rPr>
              <a:t>resized.newHeight</a:t>
            </a:r>
            <a:r>
              <a:rPr kumimoji="0" lang="en-US" sz="1400" b="0" i="0" u="none" strike="noStrike" kern="0" cap="none" spc="0" normalizeH="0" baseline="0" noProof="0" dirty="0">
                <a:ln>
                  <a:noFill/>
                </a:ln>
                <a:solidFill>
                  <a:prstClr val="black"/>
                </a:solidFill>
                <a:effectLst/>
                <a:uLnTx/>
                <a:uFillTx/>
                <a:latin typeface="Courier" charset="0"/>
              </a:rPr>
              <a:t> &lt;&lt; </a:t>
            </a:r>
            <a:r>
              <a:rPr kumimoji="0" lang="en-US" sz="1400" b="0" i="0" u="none" strike="noStrike" kern="0" cap="none" spc="0" normalizeH="0" baseline="0" noProof="0" dirty="0">
                <a:ln>
                  <a:noFill/>
                </a:ln>
                <a:solidFill>
                  <a:srgbClr val="B4261A"/>
                </a:solidFill>
                <a:effectLst/>
                <a:uLnTx/>
                <a:uFillTx/>
                <a:latin typeface="Courier" charset="0"/>
              </a:rPr>
              <a:t>"\n"</a:t>
            </a:r>
            <a:r>
              <a:rPr kumimoji="0" lang="en-US" sz="14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ourier" charset="0"/>
              </a:rPr>
              <a:t>    });</a:t>
            </a:r>
          </a:p>
        </p:txBody>
      </p:sp>
    </p:spTree>
    <p:extLst>
      <p:ext uri="{BB962C8B-B14F-4D97-AF65-F5344CB8AC3E}">
        <p14:creationId xmlns:p14="http://schemas.microsoft.com/office/powerpoint/2010/main" val="183584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9" end="1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Slide Number Placeholder 2"/>
          <p:cNvSpPr>
            <a:spLocks noGrp="1"/>
          </p:cNvSpPr>
          <p:nvPr>
            <p:ph type="sldNum" idx="12"/>
          </p:nvPr>
        </p:nvSpPr>
        <p:spPr/>
        <p:txBody>
          <a:bodyPr/>
          <a:lstStyle/>
          <a:p>
            <a:fld id="{00000000-1234-1234-1234-123412341234}" type="slidenum">
              <a:rPr lang="en" smtClean="0"/>
              <a:pPr/>
              <a:t>48</a:t>
            </a:fld>
            <a:endParaRPr lang="en"/>
          </a:p>
        </p:txBody>
      </p:sp>
    </p:spTree>
    <p:extLst>
      <p:ext uri="{BB962C8B-B14F-4D97-AF65-F5344CB8AC3E}">
        <p14:creationId xmlns:p14="http://schemas.microsoft.com/office/powerpoint/2010/main" val="11484572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49</a:t>
            </a:fld>
            <a:endParaRPr lang="en"/>
          </a:p>
        </p:txBody>
      </p:sp>
      <p:sp>
        <p:nvSpPr>
          <p:cNvPr id="6" name="Rectangle 5"/>
          <p:cNvSpPr/>
          <p:nvPr/>
        </p:nvSpPr>
        <p:spPr>
          <a:xfrm>
            <a:off x="838200" y="365126"/>
            <a:ext cx="4457700" cy="4770537"/>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match(event,</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ourier" charset="0"/>
              </a:rPr>
              <a:t>  </a:t>
            </a:r>
            <a:r>
              <a:rPr kumimoji="0" lang="en-US" sz="1600" b="0" i="0" u="none" strike="noStrike" kern="0" cap="none" spc="0" normalizeH="0" baseline="0" noProof="0" dirty="0">
                <a:ln>
                  <a:noFill/>
                </a:ln>
                <a:solidFill>
                  <a:prstClr val="black"/>
                </a:solidFill>
                <a:effectLst/>
                <a:uLnTx/>
                <a:uFillTx/>
                <a:latin typeface="Courier" charset="0"/>
              </a:rPr>
              <a:t>[](</a:t>
            </a:r>
            <a:r>
              <a:rPr kumimoji="0" lang="en-US" sz="1600" b="0" i="0" u="none" strike="noStrike" kern="0" cap="none" spc="0" normalizeH="0" baseline="0" noProof="0" dirty="0" err="1">
                <a:ln>
                  <a:noFill/>
                </a:ln>
                <a:solidFill>
                  <a:srgbClr val="0433FF"/>
                </a:solidFill>
                <a:effectLst/>
                <a:uLnTx/>
                <a:uFillTx/>
                <a:latin typeface="Courier" charset="0"/>
              </a:rPr>
              <a:t>const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MouseMoved</a:t>
            </a:r>
            <a:r>
              <a:rPr kumimoji="0" lang="en-US" sz="1600" b="0" i="0" u="none" strike="noStrike" kern="0" cap="none" spc="0" normalizeH="0" baseline="0" noProof="0" dirty="0">
                <a:ln>
                  <a:noFill/>
                </a:ln>
                <a:solidFill>
                  <a:prstClr val="black"/>
                </a:solidFill>
                <a:effectLst/>
                <a:uLnTx/>
                <a:uFillTx/>
                <a:latin typeface="Courier" charset="0"/>
              </a:rPr>
              <a:t>&amp; m)</a:t>
            </a:r>
            <a:r>
              <a:rPr kumimoji="0" lang="en-US" sz="1600" b="0" i="0" u="none" strike="noStrike" kern="0" cap="none" spc="0" normalizeH="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prstClr val="black"/>
                </a:solidFill>
                <a:effectLst/>
                <a:uLnTx/>
                <a:uFillTx/>
                <a:latin typeface="Courier" charset="0"/>
              </a:rPr>
              <a:t>{</a:t>
            </a:r>
          </a:p>
          <a:p>
            <a:pPr defTabSz="914400"/>
            <a:r>
              <a:rPr lang="en-US" sz="1600" kern="0" dirty="0">
                <a:solidFill>
                  <a:prstClr val="black"/>
                </a:solidFill>
                <a:latin typeface="Courier" charset="0"/>
              </a:rPr>
              <a:t>    </a:t>
            </a:r>
            <a:r>
              <a:rPr lang="is-IS" sz="1600" kern="0" dirty="0">
                <a:solidFill>
                  <a:srgbClr val="008F00"/>
                </a:solidFill>
                <a:latin typeface="Courier" charset="0"/>
              </a:rPr>
              <a:t>// ...</a:t>
            </a: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br>
              <a:rPr kumimoji="0" lang="en-US" sz="1600" b="0" i="0" u="none" strike="noStrike" kern="0" cap="none" spc="0" normalizeH="0" baseline="0" noProof="0" dirty="0">
                <a:ln>
                  <a:noFill/>
                </a:ln>
                <a:solidFill>
                  <a:prstClr val="black"/>
                </a:solidFill>
                <a:effectLst/>
                <a:uLnTx/>
                <a:uFillTx/>
                <a:latin typeface="Courier" charset="0"/>
              </a:rPr>
            </a:b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srgbClr val="0433FF"/>
                </a:solidFill>
                <a:effectLst/>
                <a:uLnTx/>
                <a:uFillTx/>
                <a:latin typeface="Courier" charset="0"/>
              </a:rPr>
              <a:t>const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MouseButtonDown</a:t>
            </a:r>
            <a:r>
              <a:rPr kumimoji="0" lang="en-US" sz="1600" b="0" i="0" u="none" strike="noStrike" kern="0" cap="none" spc="0" normalizeH="0" baseline="0" noProof="0" dirty="0">
                <a:ln>
                  <a:noFill/>
                </a:ln>
                <a:solidFill>
                  <a:prstClr val="black"/>
                </a:solidFill>
                <a:effectLst/>
                <a:uLnTx/>
                <a:uFillTx/>
                <a:latin typeface="Courier" charset="0"/>
              </a:rPr>
              <a:t>&amp; b) {</a:t>
            </a:r>
          </a:p>
          <a:p>
            <a:pPr defTabSz="914400"/>
            <a:r>
              <a:rPr lang="is-IS" sz="1600" kern="0" dirty="0">
                <a:solidFill>
                  <a:srgbClr val="000000"/>
                </a:solidFill>
                <a:latin typeface="Courier" charset="0"/>
              </a:rPr>
              <a:t>    </a:t>
            </a:r>
            <a:r>
              <a:rPr lang="is-IS" sz="1600" kern="0" dirty="0">
                <a:solidFill>
                  <a:srgbClr val="008F00"/>
                </a:solidFill>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srgbClr val="0433FF"/>
                </a:solidFill>
                <a:effectLst/>
                <a:uLnTx/>
                <a:uFillTx/>
                <a:latin typeface="Courier" charset="0"/>
              </a:rPr>
              <a:t>const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MouseButtonUp</a:t>
            </a:r>
            <a:r>
              <a:rPr kumimoji="0" lang="en-US" sz="1600" b="0" i="0" u="none" strike="noStrike" kern="0" cap="none" spc="0" normalizeH="0" baseline="0" noProof="0" dirty="0">
                <a:ln>
                  <a:noFill/>
                </a:ln>
                <a:solidFill>
                  <a:prstClr val="black"/>
                </a:solidFill>
                <a:effectLst/>
                <a:uLnTx/>
                <a:uFillTx/>
                <a:latin typeface="Courier" charset="0"/>
              </a:rPr>
              <a:t>&amp; b)</a:t>
            </a:r>
            <a:r>
              <a:rPr kumimoji="0" lang="en-US" sz="1600" b="0" i="0" u="none" strike="noStrike" kern="0" cap="none" spc="0" normalizeH="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prstClr val="black"/>
                </a:solidFill>
                <a:effectLst/>
                <a:uLnTx/>
                <a:uFillTx/>
                <a:latin typeface="Courier" charset="0"/>
              </a:rPr>
              <a:t>{</a:t>
            </a:r>
          </a:p>
          <a:p>
            <a:pPr defTabSz="914400"/>
            <a:r>
              <a:rPr lang="is-IS" sz="1600" kern="0" dirty="0">
                <a:solidFill>
                  <a:srgbClr val="000000"/>
                </a:solidFill>
                <a:latin typeface="Courier" charset="0"/>
              </a:rPr>
              <a:t>    </a:t>
            </a:r>
            <a:r>
              <a:rPr lang="is-IS" sz="1600" kern="0" dirty="0">
                <a:solidFill>
                  <a:srgbClr val="008F00"/>
                </a:solidFill>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ourier" charset="0"/>
              </a:rPr>
              <a:t>  </a:t>
            </a:r>
            <a:r>
              <a:rPr kumimoji="0" lang="en-US" sz="1600" b="0" i="0" u="none" strike="noStrike" kern="0" cap="none" spc="0" normalizeH="0" baseline="0" noProof="0" dirty="0">
                <a:ln>
                  <a:noFill/>
                </a:ln>
                <a:solidFill>
                  <a:prstClr val="black"/>
                </a:solidFill>
                <a:effectLst/>
                <a:uLnTx/>
                <a:uFillTx/>
                <a:latin typeface="Courier" charset="0"/>
              </a:rPr>
              <a:t>[](</a:t>
            </a:r>
            <a:r>
              <a:rPr kumimoji="0" lang="en-US" sz="1600" b="0" i="0" u="none" strike="noStrike" kern="0" cap="none" spc="0" normalizeH="0" baseline="0" noProof="0" dirty="0" err="1">
                <a:ln>
                  <a:noFill/>
                </a:ln>
                <a:solidFill>
                  <a:srgbClr val="0433FF"/>
                </a:solidFill>
                <a:effectLst/>
                <a:uLnTx/>
                <a:uFillTx/>
                <a:latin typeface="Courier" charset="0"/>
              </a:rPr>
              <a:t>const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WindowResized</a:t>
            </a:r>
            <a:r>
              <a:rPr kumimoji="0" lang="en-US" sz="1600" b="0" i="0" u="none" strike="noStrike" kern="0" cap="none" spc="0" normalizeH="0" baseline="0" noProof="0" dirty="0">
                <a:ln>
                  <a:noFill/>
                </a:ln>
                <a:solidFill>
                  <a:prstClr val="black"/>
                </a:solidFill>
                <a:effectLst/>
                <a:uLnTx/>
                <a:uFillTx/>
                <a:latin typeface="Courier" charset="0"/>
              </a:rPr>
              <a:t>&amp; r)</a:t>
            </a:r>
            <a:r>
              <a:rPr kumimoji="0" lang="en-US" sz="1600" b="0" i="0" u="none" strike="noStrike" kern="0" cap="none" spc="0" normalizeH="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prstClr val="black"/>
                </a:solidFill>
                <a:effectLst/>
                <a:uLnTx/>
                <a:uFillTx/>
                <a:latin typeface="Courier" charset="0"/>
              </a:rPr>
              <a:t>{</a:t>
            </a:r>
          </a:p>
          <a:p>
            <a:pPr defTabSz="914400"/>
            <a:r>
              <a:rPr lang="is-IS" sz="1600" kern="0" dirty="0">
                <a:solidFill>
                  <a:srgbClr val="000000"/>
                </a:solidFill>
                <a:latin typeface="Courier" charset="0"/>
              </a:rPr>
              <a:t>    </a:t>
            </a:r>
            <a:r>
              <a:rPr lang="is-IS" sz="1600" kern="0" dirty="0">
                <a:solidFill>
                  <a:srgbClr val="008F00"/>
                </a:solidFill>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p>
        </p:txBody>
      </p:sp>
      <p:sp>
        <p:nvSpPr>
          <p:cNvPr id="10" name="Rectangle 9"/>
          <p:cNvSpPr/>
          <p:nvPr/>
        </p:nvSpPr>
        <p:spPr>
          <a:xfrm>
            <a:off x="5943600" y="365126"/>
            <a:ext cx="5410200" cy="6001643"/>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433FF"/>
                </a:solidFill>
                <a:effectLst/>
                <a:uLnTx/>
                <a:uFillTx/>
                <a:latin typeface="Courier" charset="0"/>
              </a:rPr>
              <a:t>switch</a:t>
            </a:r>
            <a:r>
              <a:rPr kumimoji="0" lang="is-IS" sz="1600" b="0" i="0" u="none" strike="noStrike" kern="0" cap="none" spc="0" normalizeH="0" baseline="0" noProof="0" dirty="0">
                <a:ln>
                  <a:noFill/>
                </a:ln>
                <a:solidFill>
                  <a:prstClr val="black"/>
                </a:solidFill>
                <a:effectLst/>
                <a:uLnTx/>
                <a:uFillTx/>
                <a:latin typeface="Courier" charset="0"/>
              </a:rPr>
              <a:t> (event.type)</a:t>
            </a:r>
            <a:r>
              <a:rPr kumimoji="0" lang="is-IS" sz="1600" b="0" i="0" u="none" strike="noStrike" kern="0" cap="none" spc="0" normalizeH="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case</a:t>
            </a:r>
            <a:r>
              <a:rPr kumimoji="0" lang="is-IS" sz="1600" b="0" i="0" u="none" strike="noStrike" kern="0" cap="none" spc="0" normalizeH="0" baseline="0" noProof="0" dirty="0">
                <a:ln>
                  <a:noFill/>
                </a:ln>
                <a:solidFill>
                  <a:prstClr val="black"/>
                </a:solidFill>
                <a:effectLst/>
                <a:uLnTx/>
                <a:uFillTx/>
                <a:latin typeface="Courier" charset="0"/>
              </a:rPr>
              <a:t> sf::Event::MouseMoved: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const</a:t>
            </a: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auto</a:t>
            </a:r>
            <a:r>
              <a:rPr kumimoji="0" lang="is-IS" sz="1600" b="0" i="0" u="none" strike="noStrike" kern="0" cap="none" spc="0" normalizeH="0" baseline="0" noProof="0" dirty="0">
                <a:ln>
                  <a:noFill/>
                </a:ln>
                <a:solidFill>
                  <a:prstClr val="black"/>
                </a:solidFill>
                <a:effectLst/>
                <a:uLnTx/>
                <a:uFillTx/>
                <a:latin typeface="Courier" charset="0"/>
              </a:rPr>
              <a:t>&amp; m = event.mouseMove;</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00000"/>
                </a:solidFill>
                <a:effectLst/>
                <a:uLnTx/>
                <a:uFillTx/>
                <a:latin typeface="Courier" charset="0"/>
              </a:rPr>
              <a:t>      </a:t>
            </a:r>
            <a:r>
              <a:rPr kumimoji="0" lang="is-IS"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break</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s-I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case</a:t>
            </a:r>
            <a:r>
              <a:rPr kumimoji="0" lang="is-IS" sz="1600" b="0" i="0" u="none" strike="noStrike" kern="0" cap="none" spc="0" normalizeH="0" baseline="0" noProof="0" dirty="0">
                <a:ln>
                  <a:noFill/>
                </a:ln>
                <a:solidFill>
                  <a:prstClr val="black"/>
                </a:solidFill>
                <a:effectLst/>
                <a:uLnTx/>
                <a:uFillTx/>
                <a:latin typeface="Courier" charset="0"/>
              </a:rPr>
              <a:t> sf::Event::MouseButtonPressed: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const</a:t>
            </a: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auto</a:t>
            </a:r>
            <a:r>
              <a:rPr kumimoji="0" lang="is-IS" sz="1600" b="0" i="0" u="none" strike="noStrike" kern="0" cap="none" spc="0" normalizeH="0" baseline="0" noProof="0" dirty="0">
                <a:ln>
                  <a:noFill/>
                </a:ln>
                <a:solidFill>
                  <a:prstClr val="black"/>
                </a:solidFill>
                <a:effectLst/>
                <a:uLnTx/>
                <a:uFillTx/>
                <a:latin typeface="Courier" charset="0"/>
              </a:rPr>
              <a:t>&amp; b = event.mouseButton;</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00000"/>
                </a:solidFill>
                <a:effectLst/>
                <a:uLnTx/>
                <a:uFillTx/>
                <a:latin typeface="Courier" charset="0"/>
              </a:rPr>
              <a:t>      </a:t>
            </a:r>
            <a:r>
              <a:rPr kumimoji="0" lang="is-IS"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break</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s-I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case</a:t>
            </a:r>
            <a:r>
              <a:rPr kumimoji="0" lang="is-IS" sz="1600" b="0" i="0" u="none" strike="noStrike" kern="0" cap="none" spc="0" normalizeH="0" baseline="0" noProof="0" dirty="0">
                <a:ln>
                  <a:noFill/>
                </a:ln>
                <a:solidFill>
                  <a:prstClr val="black"/>
                </a:solidFill>
                <a:effectLst/>
                <a:uLnTx/>
                <a:uFillTx/>
                <a:latin typeface="Courier" charset="0"/>
              </a:rPr>
              <a:t> sf::Event::MouseButtonReleased: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const</a:t>
            </a: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auto</a:t>
            </a:r>
            <a:r>
              <a:rPr kumimoji="0" lang="is-IS" sz="1600" b="0" i="0" u="none" strike="noStrike" kern="0" cap="none" spc="0" normalizeH="0" baseline="0" noProof="0" dirty="0">
                <a:ln>
                  <a:noFill/>
                </a:ln>
                <a:solidFill>
                  <a:prstClr val="black"/>
                </a:solidFill>
                <a:effectLst/>
                <a:uLnTx/>
                <a:uFillTx/>
                <a:latin typeface="Courier" charset="0"/>
              </a:rPr>
              <a:t>&amp; b = event.mouseButton;</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00000"/>
                </a:solidFill>
                <a:effectLst/>
                <a:uLnTx/>
                <a:uFillTx/>
                <a:latin typeface="Courier" charset="0"/>
              </a:rPr>
              <a:t>      </a:t>
            </a:r>
            <a:r>
              <a:rPr kumimoji="0" lang="is-IS"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break</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s-I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case</a:t>
            </a:r>
            <a:r>
              <a:rPr kumimoji="0" lang="is-IS" sz="1600" b="0" i="0" u="none" strike="noStrike" kern="0" cap="none" spc="0" normalizeH="0" baseline="0" noProof="0" dirty="0">
                <a:ln>
                  <a:noFill/>
                </a:ln>
                <a:solidFill>
                  <a:prstClr val="black"/>
                </a:solidFill>
                <a:effectLst/>
                <a:uLnTx/>
                <a:uFillTx/>
                <a:latin typeface="Courier" charset="0"/>
              </a:rPr>
              <a:t> sf::Event::Resized: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const</a:t>
            </a: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auto</a:t>
            </a:r>
            <a:r>
              <a:rPr kumimoji="0" lang="is-IS" sz="1600" b="0" i="0" u="none" strike="noStrike" kern="0" cap="none" spc="0" normalizeH="0" baseline="0" noProof="0" dirty="0">
                <a:ln>
                  <a:noFill/>
                </a:ln>
                <a:solidFill>
                  <a:prstClr val="black"/>
                </a:solidFill>
                <a:effectLst/>
                <a:uLnTx/>
                <a:uFillTx/>
                <a:latin typeface="Courier" charset="0"/>
              </a:rPr>
              <a:t>&amp; r = event.size;</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00000"/>
                </a:solidFill>
                <a:effectLst/>
                <a:uLnTx/>
                <a:uFillTx/>
                <a:latin typeface="Courier" charset="0"/>
              </a:rPr>
              <a:t>      </a:t>
            </a:r>
            <a:r>
              <a:rPr kumimoji="0" lang="is-IS"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break</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s-I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srgbClr val="000000"/>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default</a:t>
            </a:r>
            <a:r>
              <a:rPr kumimoji="0" lang="is-IS" sz="1600" b="0" i="0" u="none" strike="noStrike" kern="0" cap="none" spc="0" normalizeH="0" baseline="0" noProof="0" dirty="0">
                <a:ln>
                  <a:noFill/>
                </a:ln>
                <a:solidFill>
                  <a:srgbClr val="000000"/>
                </a:solidFill>
                <a:effectLst/>
                <a:uLnTx/>
                <a:uFillTx/>
                <a:latin typeface="Courier" charset="0"/>
              </a:rPr>
              <a:t>:</a:t>
            </a:r>
            <a:endParaRPr kumimoji="0" lang="is-IS" sz="16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    </a:t>
            </a:r>
            <a:r>
              <a:rPr kumimoji="0" lang="is-IS" sz="1600" b="0" i="0" u="none" strike="noStrike" kern="0" cap="none" spc="0" normalizeH="0" baseline="0" noProof="0" dirty="0">
                <a:ln>
                  <a:noFill/>
                </a:ln>
                <a:solidFill>
                  <a:srgbClr val="0433FF"/>
                </a:solidFill>
                <a:effectLst/>
                <a:uLnTx/>
                <a:uFillTx/>
                <a:latin typeface="Courier" charset="0"/>
              </a:rPr>
              <a:t>break</a:t>
            </a:r>
            <a:r>
              <a:rPr kumimoji="0" lang="is-I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600" b="0" i="0" u="none" strike="noStrike" kern="0" cap="none" spc="0" normalizeH="0" baseline="0" noProof="0" dirty="0">
                <a:ln>
                  <a:noFill/>
                </a:ln>
                <a:solidFill>
                  <a:prstClr val="black"/>
                </a:solidFill>
                <a:effectLst/>
                <a:uLnTx/>
                <a:uFillTx/>
                <a:latin typeface="Courier" charset="0"/>
              </a:rPr>
              <a:t>}</a:t>
            </a:r>
          </a:p>
        </p:txBody>
      </p:sp>
    </p:spTree>
    <p:extLst>
      <p:ext uri="{BB962C8B-B14F-4D97-AF65-F5344CB8AC3E}">
        <p14:creationId xmlns:p14="http://schemas.microsoft.com/office/powerpoint/2010/main" val="816588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3" name="Picture 2"/>
          <p:cNvPicPr>
            <a:picLocks noChangeAspect="1"/>
          </p:cNvPicPr>
          <p:nvPr/>
        </p:nvPicPr>
        <p:blipFill rotWithShape="1">
          <a:blip r:embed="rId3"/>
          <a:srcRect l="2695" t="4583" r="34133" b="7083"/>
          <a:stretch/>
        </p:blipFill>
        <p:spPr>
          <a:xfrm>
            <a:off x="2317750" y="400050"/>
            <a:ext cx="7556500" cy="6057900"/>
          </a:xfrm>
          <a:prstGeom prst="rect">
            <a:avLst/>
          </a:prstGeom>
        </p:spPr>
      </p:pic>
    </p:spTree>
    <p:extLst>
      <p:ext uri="{BB962C8B-B14F-4D97-AF65-F5344CB8AC3E}">
        <p14:creationId xmlns:p14="http://schemas.microsoft.com/office/powerpoint/2010/main" val="5977437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23153151"/>
              </p:ext>
            </p:extLst>
          </p:nvPr>
        </p:nvGraphicFramePr>
        <p:xfrm>
          <a:off x="838200" y="1809163"/>
          <a:ext cx="9089570" cy="1483360"/>
        </p:xfrm>
        <a:graphic>
          <a:graphicData uri="http://schemas.openxmlformats.org/drawingml/2006/table">
            <a:tbl>
              <a:tblPr firstRow="1" bandRow="1">
                <a:tableStyleId>{5940675A-B579-460E-94D1-54222C63F5DA}</a:tableStyleId>
              </a:tblPr>
              <a:tblGrid>
                <a:gridCol w="1817914"/>
                <a:gridCol w="1817914"/>
                <a:gridCol w="1817914"/>
                <a:gridCol w="1817914"/>
                <a:gridCol w="1817914"/>
              </a:tblGrid>
              <a:tr h="370840">
                <a:tc>
                  <a:txBody>
                    <a:bodyPr/>
                    <a:lstStyle/>
                    <a:p>
                      <a:r>
                        <a:rPr lang="en-US" b="1" i="1" dirty="0" smtClean="0"/>
                        <a:t>Version</a:t>
                      </a:r>
                      <a:endParaRPr lang="en-US" b="1" i="1" dirty="0"/>
                    </a:p>
                  </a:txBody>
                  <a:tcPr/>
                </a:tc>
                <a:tc>
                  <a:txBody>
                    <a:bodyPr/>
                    <a:lstStyle/>
                    <a:p>
                      <a:r>
                        <a:rPr lang="en-US" b="1" i="1" dirty="0" smtClean="0"/>
                        <a:t>Compile time</a:t>
                      </a:r>
                      <a:endParaRPr lang="en-US" b="1" i="1" dirty="0"/>
                    </a:p>
                  </a:txBody>
                  <a:tcPr/>
                </a:tc>
                <a:tc>
                  <a:txBody>
                    <a:bodyPr/>
                    <a:lstStyle/>
                    <a:p>
                      <a:r>
                        <a:rPr lang="en-US" b="1" i="1" dirty="0" smtClean="0"/>
                        <a:t>Binary size</a:t>
                      </a:r>
                      <a:endParaRPr lang="en-US" b="1" i="1" dirty="0"/>
                    </a:p>
                  </a:txBody>
                  <a:tcPr/>
                </a:tc>
                <a:tc>
                  <a:txBody>
                    <a:bodyPr/>
                    <a:lstStyle/>
                    <a:p>
                      <a:r>
                        <a:rPr lang="en-US" b="1" i="1" dirty="0" smtClean="0"/>
                        <a:t>Binary (stripped)</a:t>
                      </a:r>
                      <a:endParaRPr lang="en-US" b="1" i="1" dirty="0"/>
                    </a:p>
                  </a:txBody>
                  <a:tcPr/>
                </a:tc>
                <a:tc>
                  <a:txBody>
                    <a:bodyPr/>
                    <a:lstStyle/>
                    <a:p>
                      <a:r>
                        <a:rPr lang="en-US" b="1" i="1" dirty="0" smtClean="0"/>
                        <a:t>Performance</a:t>
                      </a:r>
                      <a:endParaRPr lang="en-US" b="1" i="1" dirty="0"/>
                    </a:p>
                  </a:txBody>
                  <a:tcPr/>
                </a:tc>
              </a:tr>
              <a:tr h="370840">
                <a:tc>
                  <a:txBody>
                    <a:bodyPr/>
                    <a:lstStyle/>
                    <a:p>
                      <a:r>
                        <a:rPr lang="en-US" dirty="0" smtClean="0"/>
                        <a:t>Pattern matching</a:t>
                      </a:r>
                      <a:endParaRPr lang="en-US" dirty="0"/>
                    </a:p>
                  </a:txBody>
                  <a:tcPr/>
                </a:tc>
                <a:tc>
                  <a:txBody>
                    <a:bodyPr/>
                    <a:lstStyle/>
                    <a:p>
                      <a:r>
                        <a:rPr lang="en-US" dirty="0" smtClean="0"/>
                        <a:t>~ 1.57 s</a:t>
                      </a:r>
                      <a:endParaRPr lang="en-US" dirty="0"/>
                    </a:p>
                  </a:txBody>
                  <a:tcPr/>
                </a:tc>
                <a:tc>
                  <a:txBody>
                    <a:bodyPr/>
                    <a:lstStyle/>
                    <a:p>
                      <a:r>
                        <a:rPr lang="en-US" dirty="0" smtClean="0"/>
                        <a:t>22,048 B</a:t>
                      </a:r>
                      <a:endParaRPr lang="en-US" dirty="0"/>
                    </a:p>
                  </a:txBody>
                  <a:tcPr/>
                </a:tc>
                <a:tc>
                  <a:txBody>
                    <a:bodyPr/>
                    <a:lstStyle/>
                    <a:p>
                      <a:r>
                        <a:rPr lang="en-US" dirty="0" smtClean="0"/>
                        <a:t>19,500 B</a:t>
                      </a:r>
                      <a:endParaRPr lang="en-US" dirty="0"/>
                    </a:p>
                  </a:txBody>
                  <a:tcPr/>
                </a:tc>
                <a:tc>
                  <a:txBody>
                    <a:bodyPr/>
                    <a:lstStyle/>
                    <a:p>
                      <a:r>
                        <a:rPr lang="en-US" dirty="0" smtClean="0"/>
                        <a:t>29 ns / iteration</a:t>
                      </a:r>
                      <a:endParaRPr lang="en-US" dirty="0"/>
                    </a:p>
                  </a:txBody>
                  <a:tcPr/>
                </a:tc>
              </a:tr>
              <a:tr h="370840">
                <a:tc>
                  <a:txBody>
                    <a:bodyPr/>
                    <a:lstStyle/>
                    <a:p>
                      <a:r>
                        <a:rPr lang="en-US" dirty="0" smtClean="0"/>
                        <a:t>Tagged union</a:t>
                      </a:r>
                      <a:endParaRPr lang="en-US" dirty="0"/>
                    </a:p>
                  </a:txBody>
                  <a:tcPr/>
                </a:tc>
                <a:tc>
                  <a:txBody>
                    <a:bodyPr/>
                    <a:lstStyle/>
                    <a:p>
                      <a:r>
                        <a:rPr lang="en-US" dirty="0" smtClean="0"/>
                        <a:t>~ 1.37</a:t>
                      </a:r>
                      <a:r>
                        <a:rPr lang="en-US" baseline="0" dirty="0" smtClean="0"/>
                        <a:t> </a:t>
                      </a:r>
                      <a:r>
                        <a:rPr lang="en-US" dirty="0" smtClean="0"/>
                        <a:t>s</a:t>
                      </a:r>
                      <a:endParaRPr lang="en-US" dirty="0"/>
                    </a:p>
                  </a:txBody>
                  <a:tcPr/>
                </a:tc>
                <a:tc>
                  <a:txBody>
                    <a:bodyPr/>
                    <a:lstStyle/>
                    <a:p>
                      <a:r>
                        <a:rPr lang="en-US" dirty="0" smtClean="0"/>
                        <a:t>19,652</a:t>
                      </a:r>
                      <a:r>
                        <a:rPr lang="en-US" baseline="0" dirty="0" smtClean="0"/>
                        <a:t> B</a:t>
                      </a:r>
                      <a:endParaRPr lang="en-US" dirty="0"/>
                    </a:p>
                  </a:txBody>
                  <a:tcPr/>
                </a:tc>
                <a:tc>
                  <a:txBody>
                    <a:bodyPr/>
                    <a:lstStyle/>
                    <a:p>
                      <a:r>
                        <a:rPr lang="en-US" dirty="0" smtClean="0"/>
                        <a:t>19,124 B</a:t>
                      </a:r>
                      <a:endParaRPr lang="en-US" dirty="0"/>
                    </a:p>
                  </a:txBody>
                  <a:tcPr/>
                </a:tc>
                <a:tc>
                  <a:txBody>
                    <a:bodyPr/>
                    <a:lstStyle/>
                    <a:p>
                      <a:r>
                        <a:rPr lang="en-US" dirty="0" smtClean="0"/>
                        <a:t>28 ns / iteration</a:t>
                      </a:r>
                      <a:endParaRPr lang="en-US" dirty="0"/>
                    </a:p>
                  </a:txBody>
                  <a:tcPr/>
                </a:tc>
              </a:tr>
              <a:tr h="370840">
                <a:tc>
                  <a:txBody>
                    <a:bodyPr/>
                    <a:lstStyle/>
                    <a:p>
                      <a:r>
                        <a:rPr lang="en-US" dirty="0" smtClean="0"/>
                        <a:t>Difference</a:t>
                      </a:r>
                      <a:endParaRPr lang="en-US" dirty="0"/>
                    </a:p>
                  </a:txBody>
                  <a:tcPr/>
                </a:tc>
                <a:tc>
                  <a:txBody>
                    <a:bodyPr/>
                    <a:lstStyle/>
                    <a:p>
                      <a:r>
                        <a:rPr lang="en-US" dirty="0" smtClean="0"/>
                        <a:t>+ 200 </a:t>
                      </a:r>
                      <a:r>
                        <a:rPr lang="en-US" dirty="0" err="1" smtClean="0"/>
                        <a:t>ms</a:t>
                      </a:r>
                      <a:endParaRPr lang="en-US" dirty="0"/>
                    </a:p>
                  </a:txBody>
                  <a:tcPr/>
                </a:tc>
                <a:tc>
                  <a:txBody>
                    <a:bodyPr/>
                    <a:lstStyle/>
                    <a:p>
                      <a:r>
                        <a:rPr lang="en-US" dirty="0" smtClean="0"/>
                        <a:t>+</a:t>
                      </a:r>
                      <a:r>
                        <a:rPr lang="en-US" baseline="0" dirty="0" smtClean="0"/>
                        <a:t> </a:t>
                      </a:r>
                      <a:r>
                        <a:rPr lang="is-IS" sz="1800" b="0" i="0" kern="1200" dirty="0" smtClean="0">
                          <a:solidFill>
                            <a:schemeClr val="tx1"/>
                          </a:solidFill>
                          <a:effectLst/>
                          <a:latin typeface="+mn-lt"/>
                          <a:ea typeface="+mn-ea"/>
                          <a:cs typeface="+mn-cs"/>
                        </a:rPr>
                        <a:t>2,396 B</a:t>
                      </a:r>
                      <a:endParaRPr lang="en-US" dirty="0"/>
                    </a:p>
                  </a:txBody>
                  <a:tcPr/>
                </a:tc>
                <a:tc>
                  <a:txBody>
                    <a:bodyPr/>
                    <a:lstStyle/>
                    <a:p>
                      <a:r>
                        <a:rPr lang="en-US" dirty="0" smtClean="0"/>
                        <a:t>+ 376 B</a:t>
                      </a:r>
                      <a:endParaRPr lang="en-US" dirty="0"/>
                    </a:p>
                  </a:txBody>
                  <a:tcPr/>
                </a:tc>
                <a:tc>
                  <a:txBody>
                    <a:bodyPr/>
                    <a:lstStyle/>
                    <a:p>
                      <a:r>
                        <a:rPr lang="en-US" dirty="0" smtClean="0"/>
                        <a:t>+ 1 ns</a:t>
                      </a:r>
                      <a:endParaRPr lang="en-US" dirty="0"/>
                    </a:p>
                  </a:txBody>
                  <a:tcPr/>
                </a:tc>
              </a:tr>
            </a:tbl>
          </a:graphicData>
        </a:graphic>
      </p:graphicFrame>
      <p:sp>
        <p:nvSpPr>
          <p:cNvPr id="6" name="TextBox 5"/>
          <p:cNvSpPr txBox="1"/>
          <p:nvPr/>
        </p:nvSpPr>
        <p:spPr>
          <a:xfrm>
            <a:off x="838200" y="3701494"/>
            <a:ext cx="4045338" cy="1477328"/>
          </a:xfrm>
          <a:prstGeom prst="rect">
            <a:avLst/>
          </a:prstGeom>
          <a:noFill/>
        </p:spPr>
        <p:txBody>
          <a:bodyPr wrap="none" rtlCol="0">
            <a:spAutoFit/>
          </a:bodyPr>
          <a:lstStyle/>
          <a:p>
            <a:r>
              <a:rPr lang="en-US" dirty="0" smtClean="0"/>
              <a:t>Core i5, 2 x 2.8 </a:t>
            </a:r>
            <a:r>
              <a:rPr lang="en-US" dirty="0" smtClean="0"/>
              <a:t>GHz (w/ </a:t>
            </a:r>
            <a:r>
              <a:rPr lang="en-US" dirty="0" err="1" smtClean="0"/>
              <a:t>Hyperthreading</a:t>
            </a:r>
            <a:r>
              <a:rPr lang="en-US" dirty="0" smtClean="0"/>
              <a:t>)</a:t>
            </a:r>
            <a:endParaRPr lang="en-US" dirty="0" smtClean="0"/>
          </a:p>
          <a:p>
            <a:endParaRPr lang="en-US" dirty="0" smtClean="0"/>
          </a:p>
          <a:p>
            <a:r>
              <a:rPr lang="en-US" dirty="0" smtClean="0"/>
              <a:t>clang </a:t>
            </a:r>
            <a:r>
              <a:rPr lang="en-US" dirty="0" smtClean="0"/>
              <a:t>7.0.0, release build (-O3)</a:t>
            </a:r>
          </a:p>
          <a:p>
            <a:r>
              <a:rPr lang="en-US" dirty="0" smtClean="0"/>
              <a:t>2 </a:t>
            </a:r>
            <a:r>
              <a:rPr lang="en-US" dirty="0" smtClean="0"/>
              <a:t>translation units, compiled sequentially</a:t>
            </a:r>
          </a:p>
          <a:p>
            <a:r>
              <a:rPr lang="en-US" dirty="0" smtClean="0"/>
              <a:t>measured using </a:t>
            </a:r>
            <a:r>
              <a:rPr lang="en-US" dirty="0" smtClean="0">
                <a:latin typeface="Consolas" charset="0"/>
                <a:ea typeface="Consolas" charset="0"/>
                <a:cs typeface="Consolas" charset="0"/>
              </a:rPr>
              <a:t>time</a:t>
            </a:r>
            <a:r>
              <a:rPr lang="en-US" dirty="0" smtClean="0"/>
              <a:t> utility</a:t>
            </a:r>
          </a:p>
        </p:txBody>
      </p:sp>
    </p:spTree>
    <p:extLst>
      <p:ext uri="{BB962C8B-B14F-4D97-AF65-F5344CB8AC3E}">
        <p14:creationId xmlns:p14="http://schemas.microsoft.com/office/powerpoint/2010/main" val="20965431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Pro/Con</a:t>
            </a:r>
            <a:endParaRPr lang="de-DE" dirty="0"/>
          </a:p>
        </p:txBody>
      </p:sp>
      <p:sp>
        <p:nvSpPr>
          <p:cNvPr id="5" name="Content Placeholder 4"/>
          <p:cNvSpPr>
            <a:spLocks noGrp="1"/>
          </p:cNvSpPr>
          <p:nvPr>
            <p:ph sz="half" idx="1"/>
          </p:nvPr>
        </p:nvSpPr>
        <p:spPr/>
        <p:txBody>
          <a:bodyPr/>
          <a:lstStyle/>
          <a:p>
            <a:pPr marL="0" indent="0">
              <a:buNone/>
            </a:pPr>
            <a:r>
              <a:rPr lang="de-DE" b="1" dirty="0"/>
              <a:t>Pro</a:t>
            </a:r>
          </a:p>
          <a:p>
            <a:r>
              <a:rPr lang="de-DE" dirty="0"/>
              <a:t>Type </a:t>
            </a:r>
            <a:r>
              <a:rPr lang="de-DE" dirty="0" err="1"/>
              <a:t>safety</a:t>
            </a:r>
            <a:endParaRPr lang="de-DE" dirty="0"/>
          </a:p>
          <a:p>
            <a:r>
              <a:rPr lang="de-DE" dirty="0" err="1"/>
              <a:t>Exhaustiveness</a:t>
            </a:r>
            <a:r>
              <a:rPr lang="de-DE" dirty="0"/>
              <a:t> </a:t>
            </a:r>
            <a:r>
              <a:rPr lang="de-DE" dirty="0" err="1"/>
              <a:t>checking</a:t>
            </a:r>
            <a:endParaRPr lang="de-DE" dirty="0"/>
          </a:p>
          <a:p>
            <a:r>
              <a:rPr lang="de-DE" dirty="0" err="1"/>
              <a:t>Conciseness</a:t>
            </a:r>
            <a:endParaRPr lang="de-DE" dirty="0"/>
          </a:p>
        </p:txBody>
      </p:sp>
      <p:sp>
        <p:nvSpPr>
          <p:cNvPr id="7" name="Content Placeholder 6"/>
          <p:cNvSpPr>
            <a:spLocks noGrp="1"/>
          </p:cNvSpPr>
          <p:nvPr>
            <p:ph sz="half" idx="2"/>
          </p:nvPr>
        </p:nvSpPr>
        <p:spPr/>
        <p:txBody>
          <a:bodyPr/>
          <a:lstStyle/>
          <a:p>
            <a:pPr marL="0" indent="0">
              <a:buNone/>
            </a:pPr>
            <a:r>
              <a:rPr lang="en-US" b="1" dirty="0"/>
              <a:t>Con</a:t>
            </a:r>
          </a:p>
          <a:p>
            <a:r>
              <a:rPr lang="en-US" dirty="0" smtClean="0"/>
              <a:t>Needs </a:t>
            </a:r>
            <a:r>
              <a:rPr lang="en-US" dirty="0"/>
              <a:t>adaptation </a:t>
            </a:r>
            <a:r>
              <a:rPr lang="en-US" dirty="0" smtClean="0"/>
              <a:t>layer for </a:t>
            </a:r>
            <a:r>
              <a:rPr lang="en-US" dirty="0"/>
              <a:t>existing </a:t>
            </a:r>
            <a:r>
              <a:rPr lang="en-US" dirty="0" smtClean="0"/>
              <a:t>libraries</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51</a:t>
            </a:fld>
            <a:endParaRPr lang="en"/>
          </a:p>
        </p:txBody>
      </p:sp>
    </p:spTree>
    <p:extLst>
      <p:ext uri="{BB962C8B-B14F-4D97-AF65-F5344CB8AC3E}">
        <p14:creationId xmlns:p14="http://schemas.microsoft.com/office/powerpoint/2010/main" val="12199704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Recommendation</a:t>
            </a:r>
          </a:p>
        </p:txBody>
      </p:sp>
      <p:sp>
        <p:nvSpPr>
          <p:cNvPr id="7" name="Content Placeholder 6"/>
          <p:cNvSpPr>
            <a:spLocks noGrp="1"/>
          </p:cNvSpPr>
          <p:nvPr>
            <p:ph idx="1"/>
          </p:nvPr>
        </p:nvSpPr>
        <p:spPr/>
        <p:txBody>
          <a:bodyPr/>
          <a:lstStyle/>
          <a:p>
            <a:pPr marL="0" indent="0">
              <a:lnSpc>
                <a:spcPct val="100000"/>
              </a:lnSpc>
              <a:spcBef>
                <a:spcPts val="0"/>
              </a:spcBef>
              <a:spcAft>
                <a:spcPts val="500"/>
              </a:spcAft>
              <a:buNone/>
            </a:pPr>
            <a:r>
              <a:rPr lang="en-US" dirty="0"/>
              <a:t>Use </a:t>
            </a:r>
            <a:r>
              <a:rPr lang="en-US" dirty="0" smtClean="0"/>
              <a:t>for:</a:t>
            </a:r>
          </a:p>
          <a:p>
            <a:pPr>
              <a:lnSpc>
                <a:spcPct val="100000"/>
              </a:lnSpc>
              <a:spcBef>
                <a:spcPts val="0"/>
              </a:spcBef>
            </a:pPr>
            <a:r>
              <a:rPr lang="en-US" dirty="0"/>
              <a:t>B</a:t>
            </a:r>
            <a:r>
              <a:rPr lang="en-US" dirty="0" smtClean="0"/>
              <a:t>uilding your </a:t>
            </a:r>
            <a:r>
              <a:rPr lang="en-US" dirty="0"/>
              <a:t>own platform abstraction library</a:t>
            </a:r>
          </a:p>
          <a:p>
            <a:pPr>
              <a:lnSpc>
                <a:spcPct val="100000"/>
              </a:lnSpc>
              <a:spcBef>
                <a:spcPts val="0"/>
              </a:spcBef>
            </a:pPr>
            <a:r>
              <a:rPr lang="en-US" dirty="0"/>
              <a:t>Internal event handling</a:t>
            </a:r>
          </a:p>
          <a:p>
            <a:pPr>
              <a:lnSpc>
                <a:spcPct val="100000"/>
              </a:lnSpc>
              <a:spcBef>
                <a:spcPts val="0"/>
              </a:spcBef>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599790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Content Placeholder 2"/>
          <p:cNvSpPr>
            <a:spLocks noGrp="1"/>
          </p:cNvSpPr>
          <p:nvPr>
            <p:ph idx="1"/>
          </p:nvPr>
        </p:nvSpPr>
        <p:spPr/>
        <p:txBody>
          <a:bodyPr/>
          <a:lstStyle/>
          <a:p>
            <a:r>
              <a:rPr lang="en-US" dirty="0" smtClean="0"/>
              <a:t>Function return values</a:t>
            </a:r>
          </a:p>
          <a:p>
            <a:endParaRPr lang="en-US" dirty="0"/>
          </a:p>
          <a:p>
            <a:endParaRPr lang="en-US" dirty="0" smtClean="0"/>
          </a:p>
          <a:p>
            <a:endParaRPr lang="en-US" dirty="0"/>
          </a:p>
          <a:p>
            <a:r>
              <a:rPr lang="en-US" dirty="0" smtClean="0"/>
              <a:t>Scripting language </a:t>
            </a:r>
            <a:r>
              <a:rPr lang="en-US" dirty="0" err="1" smtClean="0"/>
              <a:t>OpCode</a:t>
            </a:r>
            <a:r>
              <a:rPr lang="en-US" dirty="0" smtClean="0"/>
              <a:t> dispatcher? </a:t>
            </a:r>
            <a:r>
              <a:rPr lang="en-US" dirty="0" smtClean="0">
                <a:sym typeface="Wingdings"/>
              </a:rPr>
              <a:t> see GitHub repo</a:t>
            </a:r>
          </a:p>
          <a:p>
            <a:endParaRPr lang="en-US" dirty="0">
              <a:sym typeface="Wingdings"/>
            </a:endParaRPr>
          </a:p>
          <a:p>
            <a:r>
              <a:rPr lang="en-US" dirty="0" smtClean="0">
                <a:sym typeface="Wingdings"/>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53</a:t>
            </a:fld>
            <a:endParaRPr lang="en-US" dirty="0"/>
          </a:p>
        </p:txBody>
      </p:sp>
      <p:sp>
        <p:nvSpPr>
          <p:cNvPr id="6" name="Rectangle 5"/>
          <p:cNvSpPr/>
          <p:nvPr/>
        </p:nvSpPr>
        <p:spPr>
          <a:xfrm>
            <a:off x="403123" y="2229916"/>
            <a:ext cx="11385755" cy="1015663"/>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a:solidFill>
                  <a:srgbClr val="0433FF"/>
                </a:solidFill>
                <a:latin typeface="Courier" charset="0"/>
              </a:rPr>
              <a:t>using</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kumimoji="0" lang="en-US" sz="20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IntersectResult</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 </a:t>
            </a:r>
            <a:r>
              <a:rPr kumimoji="0" lang="en-US" sz="20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std</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::variant&lt;Point, </a:t>
            </a:r>
            <a:r>
              <a:rPr kumimoji="0" lang="en-US" sz="20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NoIntersection</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Containment&gt;;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ourier" charset="0"/>
                <a:ea typeface="Courier" charset="0"/>
                <a:cs typeface="Courier" charset="0"/>
              </a:rPr>
              <a:t>IntersectResult</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a:t>
            </a:r>
            <a:r>
              <a:rPr lang="en-US" sz="2000" kern="0" dirty="0" err="1">
                <a:solidFill>
                  <a:schemeClr val="bg1"/>
                </a:solidFill>
                <a:latin typeface="Courier" charset="0"/>
              </a:rPr>
              <a:t>testIntersection</a:t>
            </a:r>
            <a:r>
              <a:rPr lang="en-US" sz="2000" kern="0" dirty="0">
                <a:solidFill>
                  <a:schemeClr val="bg1"/>
                </a:solidFill>
                <a:latin typeface="Courier" charset="0"/>
              </a:rPr>
              <a:t>(</a:t>
            </a:r>
            <a:r>
              <a:rPr lang="en-US" sz="2000" kern="0" dirty="0" err="1">
                <a:solidFill>
                  <a:srgbClr val="0433FF"/>
                </a:solidFill>
                <a:latin typeface="Courier" charset="0"/>
              </a:rPr>
              <a:t>const</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Ray&amp; ray, </a:t>
            </a:r>
            <a:r>
              <a:rPr lang="en-US" sz="2000" kern="0" dirty="0" err="1">
                <a:solidFill>
                  <a:srgbClr val="0433FF"/>
                </a:solidFill>
                <a:latin typeface="Courier" charset="0"/>
              </a:rPr>
              <a:t>const</a:t>
            </a:r>
            <a:r>
              <a:rPr kumimoji="0" lang="en-US" sz="2000" b="0" i="0" u="none" strike="noStrike" kern="0" cap="none" spc="0" normalizeH="0" baseline="0" noProof="0" dirty="0" smtClean="0">
                <a:ln>
                  <a:noFill/>
                </a:ln>
                <a:solidFill>
                  <a:prstClr val="black"/>
                </a:solidFill>
                <a:effectLst/>
                <a:uLnTx/>
                <a:uFillTx/>
                <a:latin typeface="Courier" charset="0"/>
                <a:ea typeface="Courier" charset="0"/>
                <a:cs typeface="Courier" charset="0"/>
              </a:rPr>
              <a:t> Plane&amp; plane);</a:t>
            </a:r>
          </a:p>
        </p:txBody>
      </p:sp>
    </p:spTree>
    <p:extLst>
      <p:ext uri="{BB962C8B-B14F-4D97-AF65-F5344CB8AC3E}">
        <p14:creationId xmlns:p14="http://schemas.microsoft.com/office/powerpoint/2010/main" val="170251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 Pattern Matching:</a:t>
            </a:r>
            <a:br>
              <a:rPr lang="en-US" dirty="0"/>
            </a:br>
            <a:r>
              <a:rPr lang="en-US" dirty="0"/>
              <a:t>Future</a:t>
            </a:r>
          </a:p>
        </p:txBody>
      </p:sp>
      <p:sp>
        <p:nvSpPr>
          <p:cNvPr id="3" name="Slide Number Placeholder 2"/>
          <p:cNvSpPr>
            <a:spLocks noGrp="1"/>
          </p:cNvSpPr>
          <p:nvPr>
            <p:ph type="sldNum" idx="12"/>
          </p:nvPr>
        </p:nvSpPr>
        <p:spPr/>
        <p:txBody>
          <a:bodyPr/>
          <a:lstStyle/>
          <a:p>
            <a:fld id="{00000000-1234-1234-1234-123412341234}" type="slidenum">
              <a:rPr lang="en" smtClean="0"/>
              <a:pPr/>
              <a:t>54</a:t>
            </a:fld>
            <a:endParaRPr lang="en"/>
          </a:p>
        </p:txBody>
      </p:sp>
    </p:spTree>
    <p:extLst>
      <p:ext uri="{BB962C8B-B14F-4D97-AF65-F5344CB8AC3E}">
        <p14:creationId xmlns:p14="http://schemas.microsoft.com/office/powerpoint/2010/main" val="1901090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Beyond </a:t>
            </a:r>
            <a:r>
              <a:rPr lang="en-US" dirty="0" err="1">
                <a:latin typeface="Consolas" charset="0"/>
                <a:ea typeface="Consolas" charset="0"/>
                <a:cs typeface="Consolas" charset="0"/>
              </a:rPr>
              <a:t>std</a:t>
            </a:r>
            <a:r>
              <a:rPr lang="en-US" dirty="0">
                <a:latin typeface="Consolas" charset="0"/>
                <a:ea typeface="Consolas" charset="0"/>
                <a:cs typeface="Consolas" charset="0"/>
              </a:rPr>
              <a:t>::variant</a:t>
            </a:r>
          </a:p>
        </p:txBody>
      </p:sp>
      <p:sp>
        <p:nvSpPr>
          <p:cNvPr id="5" name="Content Placeholder 4"/>
          <p:cNvSpPr>
            <a:spLocks noGrp="1"/>
          </p:cNvSpPr>
          <p:nvPr>
            <p:ph idx="1"/>
          </p:nvPr>
        </p:nvSpPr>
        <p:spPr/>
        <p:txBody>
          <a:bodyPr/>
          <a:lstStyle/>
          <a:p>
            <a:pPr marL="0" indent="0">
              <a:buNone/>
            </a:pPr>
            <a:r>
              <a:rPr lang="en-US" dirty="0">
                <a:hlinkClick r:id="rId3"/>
              </a:rPr>
              <a:t>https://github.com/mpark/patterns</a:t>
            </a:r>
            <a:r>
              <a:rPr lang="en-US" dirty="0"/>
              <a:t> </a:t>
            </a:r>
          </a:p>
        </p:txBody>
      </p:sp>
      <p:sp>
        <p:nvSpPr>
          <p:cNvPr id="3" name="Slide Number Placeholder 2"/>
          <p:cNvSpPr>
            <a:spLocks noGrp="1"/>
          </p:cNvSpPr>
          <p:nvPr>
            <p:ph type="sldNum" sz="quarter" idx="12"/>
          </p:nvPr>
        </p:nvSpPr>
        <p:spPr/>
        <p:txBody>
          <a:bodyPr/>
          <a:lstStyle/>
          <a:p>
            <a:fld id="{00000000-1234-1234-1234-123412341234}" type="slidenum">
              <a:rPr lang="en" smtClean="0"/>
              <a:pPr/>
              <a:t>55</a:t>
            </a:fld>
            <a:endParaRPr lang="en"/>
          </a:p>
        </p:txBody>
      </p:sp>
      <p:sp>
        <p:nvSpPr>
          <p:cNvPr id="8" name="Rectangle 7"/>
          <p:cNvSpPr/>
          <p:nvPr/>
        </p:nvSpPr>
        <p:spPr>
          <a:xfrm>
            <a:off x="838201" y="2483643"/>
            <a:ext cx="9064556" cy="3693319"/>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srgbClr val="0433FF"/>
                </a:solidFill>
                <a:effectLst/>
                <a:uLnTx/>
                <a:uFillTx/>
                <a:latin typeface="Courier" charset="0"/>
              </a:rPr>
              <a:t>#include</a:t>
            </a:r>
            <a:r>
              <a:rPr kumimoji="0" lang="is-IS" sz="1800" b="0" i="0" u="none" strike="noStrike" kern="0" cap="none" spc="0" normalizeH="0" baseline="0" noProof="0" dirty="0" smtClean="0">
                <a:ln>
                  <a:noFill/>
                </a:ln>
                <a:solidFill>
                  <a:srgbClr val="000000"/>
                </a:solidFill>
                <a:effectLst/>
                <a:uLnTx/>
                <a:uFillTx/>
                <a:latin typeface="Courier" charset="0"/>
              </a:rPr>
              <a:t> </a:t>
            </a:r>
            <a:r>
              <a:rPr kumimoji="0" lang="is-IS" sz="1800" b="0" i="0" u="none" strike="noStrike" kern="0" cap="none" spc="0" normalizeH="0" baseline="0" noProof="0" dirty="0" smtClean="0">
                <a:ln>
                  <a:noFill/>
                </a:ln>
                <a:solidFill>
                  <a:srgbClr val="008F00"/>
                </a:solidFill>
                <a:effectLst/>
                <a:uLnTx/>
                <a:uFillTx/>
                <a:latin typeface="Courier" charset="0"/>
              </a:rPr>
              <a:t>&lt;mpark/patterns.hpp&gt;</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a:r>
            <a:br>
              <a:rPr kumimoji="0" lang="is-IS" sz="1800" b="0" i="0" u="none" strike="noStrike" kern="0" cap="none" spc="0" normalizeH="0" baseline="0" noProof="0" dirty="0" smtClean="0">
                <a:ln>
                  <a:noFill/>
                </a:ln>
                <a:solidFill>
                  <a:prstClr val="black"/>
                </a:solidFill>
                <a:effectLst/>
                <a:uLnTx/>
                <a:uFillTx/>
                <a:latin typeface="Courier" charset="0"/>
              </a:rPr>
            </a:br>
            <a:endParaRPr kumimoji="0" lang="is-IS" sz="18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srgbClr val="33A2BD"/>
                </a:solidFill>
                <a:effectLst/>
                <a:uLnTx/>
                <a:uFillTx/>
                <a:latin typeface="Courier" charset="0"/>
              </a:rPr>
              <a:t>void</a:t>
            </a:r>
            <a:r>
              <a:rPr kumimoji="0" lang="is-IS" sz="1800" b="0" i="0" u="none" strike="noStrike" kern="0" cap="none" spc="0" normalizeH="0" baseline="0" noProof="0" dirty="0" smtClean="0">
                <a:ln>
                  <a:noFill/>
                </a:ln>
                <a:solidFill>
                  <a:prstClr val="black"/>
                </a:solidFill>
                <a:effectLst/>
                <a:uLnTx/>
                <a:uFillTx/>
                <a:latin typeface="Courier" charset="0"/>
              </a:rPr>
              <a:t> fizzbuzz()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a:t>
            </a:r>
            <a:r>
              <a:rPr kumimoji="0" lang="is-IS" sz="1800" b="0" i="0" u="none" strike="noStrike" kern="0" cap="none" spc="0" normalizeH="0" baseline="0" noProof="0" dirty="0" smtClean="0">
                <a:ln>
                  <a:noFill/>
                </a:ln>
                <a:solidFill>
                  <a:srgbClr val="0433FF"/>
                </a:solidFill>
                <a:effectLst/>
                <a:uLnTx/>
                <a:uFillTx/>
                <a:latin typeface="Courier" charset="0"/>
              </a:rPr>
              <a:t>using</a:t>
            </a:r>
            <a:r>
              <a:rPr kumimoji="0" lang="is-IS" sz="1800" b="0" i="0" u="none" strike="noStrike" kern="0" cap="none" spc="0" normalizeH="0" baseline="0" noProof="0" dirty="0" smtClean="0">
                <a:ln>
                  <a:noFill/>
                </a:ln>
                <a:solidFill>
                  <a:prstClr val="black"/>
                </a:solidFill>
                <a:effectLst/>
                <a:uLnTx/>
                <a:uFillTx/>
                <a:latin typeface="Courier" charset="0"/>
              </a:rPr>
              <a:t> </a:t>
            </a:r>
            <a:r>
              <a:rPr kumimoji="0" lang="is-IS" sz="1800" b="0" i="0" u="none" strike="noStrike" kern="0" cap="none" spc="0" normalizeH="0" baseline="0" noProof="0" dirty="0" smtClean="0">
                <a:ln>
                  <a:noFill/>
                </a:ln>
                <a:solidFill>
                  <a:srgbClr val="0433FF"/>
                </a:solidFill>
                <a:effectLst/>
                <a:uLnTx/>
                <a:uFillTx/>
                <a:latin typeface="Courier" charset="0"/>
              </a:rPr>
              <a:t>namespace</a:t>
            </a:r>
            <a:r>
              <a:rPr kumimoji="0" lang="is-IS" sz="1800" b="0" i="0" u="none" strike="noStrike" kern="0" cap="none" spc="0" normalizeH="0" baseline="0" noProof="0" dirty="0" smtClean="0">
                <a:ln>
                  <a:noFill/>
                </a:ln>
                <a:solidFill>
                  <a:prstClr val="black"/>
                </a:solidFill>
                <a:effectLst/>
                <a:uLnTx/>
                <a:uFillTx/>
                <a:latin typeface="Courier" charset="0"/>
              </a:rPr>
              <a:t> mpark::patterns;</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a:t>
            </a:r>
            <a:r>
              <a:rPr kumimoji="0" lang="is-IS" sz="1800" b="0" i="0" u="none" strike="noStrike" kern="0" cap="none" spc="0" normalizeH="0" baseline="0" noProof="0" dirty="0" smtClean="0">
                <a:ln>
                  <a:noFill/>
                </a:ln>
                <a:solidFill>
                  <a:srgbClr val="0433FF"/>
                </a:solidFill>
                <a:effectLst/>
                <a:uLnTx/>
                <a:uFillTx/>
                <a:latin typeface="Courier" charset="0"/>
              </a:rPr>
              <a:t>for</a:t>
            </a:r>
            <a:r>
              <a:rPr kumimoji="0" lang="is-IS" sz="1800" b="0" i="0" u="none" strike="noStrike" kern="0" cap="none" spc="0" normalizeH="0" baseline="0" noProof="0" dirty="0" smtClean="0">
                <a:ln>
                  <a:noFill/>
                </a:ln>
                <a:solidFill>
                  <a:prstClr val="black"/>
                </a:solidFill>
                <a:effectLst/>
                <a:uLnTx/>
                <a:uFillTx/>
                <a:latin typeface="Courier" charset="0"/>
              </a:rPr>
              <a:t> (</a:t>
            </a:r>
            <a:r>
              <a:rPr kumimoji="0" lang="is-IS" sz="1800" b="0" i="0" u="none" strike="noStrike" kern="0" cap="none" spc="0" normalizeH="0" baseline="0" noProof="0" dirty="0" smtClean="0">
                <a:ln>
                  <a:noFill/>
                </a:ln>
                <a:solidFill>
                  <a:srgbClr val="33A2BD"/>
                </a:solidFill>
                <a:effectLst/>
                <a:uLnTx/>
                <a:uFillTx/>
                <a:latin typeface="Courier" charset="0"/>
              </a:rPr>
              <a:t>int</a:t>
            </a:r>
            <a:r>
              <a:rPr kumimoji="0" lang="is-IS" sz="1800" b="0" i="0" u="none" strike="noStrike" kern="0" cap="none" spc="0" normalizeH="0" baseline="0" noProof="0" dirty="0" smtClean="0">
                <a:ln>
                  <a:noFill/>
                </a:ln>
                <a:solidFill>
                  <a:prstClr val="black"/>
                </a:solidFill>
                <a:effectLst/>
                <a:uLnTx/>
                <a:uFillTx/>
                <a:latin typeface="Courier" charset="0"/>
              </a:rPr>
              <a:t> i = 1; i &lt;= 100; ++i)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match(i % 3, i % 5)(</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pattern(0, 0) = []  { std::printf(</a:t>
            </a:r>
            <a:r>
              <a:rPr kumimoji="0" lang="is-IS" sz="1800" b="0" i="0" u="none" strike="noStrike" kern="0" cap="none" spc="0" normalizeH="0" baseline="0" noProof="0" dirty="0" smtClean="0">
                <a:ln>
                  <a:noFill/>
                </a:ln>
                <a:solidFill>
                  <a:srgbClr val="B4261A"/>
                </a:solidFill>
                <a:effectLst/>
                <a:uLnTx/>
                <a:uFillTx/>
                <a:latin typeface="Courier" charset="0"/>
              </a:rPr>
              <a:t>"fizzbuzz\n"</a:t>
            </a:r>
            <a:r>
              <a:rPr kumimoji="0" lang="is-I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pattern(0, _) = []  { std::printf(</a:t>
            </a:r>
            <a:r>
              <a:rPr kumimoji="0" lang="is-IS" sz="1800" b="0" i="0" u="none" strike="noStrike" kern="0" cap="none" spc="0" normalizeH="0" baseline="0" noProof="0" dirty="0" smtClean="0">
                <a:ln>
                  <a:noFill/>
                </a:ln>
                <a:solidFill>
                  <a:srgbClr val="B4261A"/>
                </a:solidFill>
                <a:effectLst/>
                <a:uLnTx/>
                <a:uFillTx/>
                <a:latin typeface="Courier" charset="0"/>
              </a:rPr>
              <a:t>"fizz\n"</a:t>
            </a:r>
            <a:r>
              <a:rPr kumimoji="0" lang="is-I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pattern(_, 0) = []  { std::printf(</a:t>
            </a:r>
            <a:r>
              <a:rPr kumimoji="0" lang="is-IS" sz="1800" b="0" i="0" u="none" strike="noStrike" kern="0" cap="none" spc="0" normalizeH="0" baseline="0" noProof="0" dirty="0" smtClean="0">
                <a:ln>
                  <a:noFill/>
                </a:ln>
                <a:solidFill>
                  <a:srgbClr val="B4261A"/>
                </a:solidFill>
                <a:effectLst/>
                <a:uLnTx/>
                <a:uFillTx/>
                <a:latin typeface="Courier" charset="0"/>
              </a:rPr>
              <a:t>"buzz\n"</a:t>
            </a:r>
            <a:r>
              <a:rPr kumimoji="0" lang="is-I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pattern(_, _) = [i] { std::printf(</a:t>
            </a:r>
            <a:r>
              <a:rPr kumimoji="0" lang="is-IS" sz="1800" b="0" i="0" u="none" strike="noStrike" kern="0" cap="none" spc="0" normalizeH="0" baseline="0" noProof="0" dirty="0" smtClean="0">
                <a:ln>
                  <a:noFill/>
                </a:ln>
                <a:solidFill>
                  <a:srgbClr val="B4261A"/>
                </a:solidFill>
                <a:effectLst/>
                <a:uLnTx/>
                <a:uFillTx/>
                <a:latin typeface="Courier" charset="0"/>
              </a:rPr>
              <a:t>"%d\n"</a:t>
            </a:r>
            <a:r>
              <a:rPr kumimoji="0" lang="is-IS" sz="1800" b="0" i="0" u="none" strike="noStrike" kern="0" cap="none" spc="0" normalizeH="0" baseline="0" noProof="0" dirty="0" smtClean="0">
                <a:ln>
                  <a:noFill/>
                </a:ln>
                <a:solidFill>
                  <a:prstClr val="black"/>
                </a:solidFill>
                <a:effectLst/>
                <a:uLnTx/>
                <a:uFillTx/>
                <a:latin typeface="Courier" charset="0"/>
              </a:rPr>
              <a:t>, i);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s-IS" sz="1800" b="0" i="0" u="none" strike="noStrike" kern="0" cap="none" spc="0" normalizeH="0" baseline="0" noProof="0" dirty="0" smtClean="0">
                <a:ln>
                  <a:noFill/>
                </a:ln>
                <a:solidFill>
                  <a:prstClr val="black"/>
                </a:solidFill>
                <a:effectLst/>
                <a:uLnTx/>
                <a:uFillTx/>
                <a:latin typeface="Courier" charset="0"/>
              </a:rPr>
              <a:t>}</a:t>
            </a:r>
          </a:p>
        </p:txBody>
      </p:sp>
    </p:spTree>
    <p:extLst>
      <p:ext uri="{BB962C8B-B14F-4D97-AF65-F5344CB8AC3E}">
        <p14:creationId xmlns:p14="http://schemas.microsoft.com/office/powerpoint/2010/main" val="6146098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Native pattern matching proposal</a:t>
            </a:r>
          </a:p>
        </p:txBody>
      </p:sp>
      <p:sp>
        <p:nvSpPr>
          <p:cNvPr id="5" name="Content Placeholder 4"/>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hlinkClick r:id="rId2" action="ppaction://hlinkfile"/>
              </a:rPr>
              <a:t>Pattern matching: P1308</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nSpc>
                <a:spcPct val="100000"/>
              </a:lnSpc>
              <a:spcBef>
                <a:spcPts val="0"/>
              </a:spcBef>
              <a:buNone/>
            </a:pPr>
            <a:r>
              <a:rPr lang="en-US" dirty="0">
                <a:hlinkClick r:id="rId3"/>
              </a:rPr>
              <a:t>Language variants: P0095</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56</a:t>
            </a:fld>
            <a:endParaRPr lang="en"/>
          </a:p>
        </p:txBody>
      </p:sp>
    </p:spTree>
    <p:extLst>
      <p:ext uri="{BB962C8B-B14F-4D97-AF65-F5344CB8AC3E}">
        <p14:creationId xmlns:p14="http://schemas.microsoft.com/office/powerpoint/2010/main" val="9707643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BDE494B-9A15-E342-87B1-242CB5CD43EE}"/>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Picture 4"/>
          <p:cNvPicPr>
            <a:picLocks noChangeAspect="1"/>
          </p:cNvPicPr>
          <p:nvPr/>
        </p:nvPicPr>
        <p:blipFill>
          <a:blip r:embed="rId2"/>
          <a:stretch>
            <a:fillRect/>
          </a:stretch>
        </p:blipFill>
        <p:spPr>
          <a:xfrm>
            <a:off x="1556971" y="0"/>
            <a:ext cx="9078058" cy="6858000"/>
          </a:xfrm>
          <a:prstGeom prst="rect">
            <a:avLst/>
          </a:prstGeom>
        </p:spPr>
      </p:pic>
    </p:spTree>
    <p:extLst>
      <p:ext uri="{BB962C8B-B14F-4D97-AF65-F5344CB8AC3E}">
        <p14:creationId xmlns:p14="http://schemas.microsoft.com/office/powerpoint/2010/main" val="30746916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BDE494B-9A15-E342-87B1-242CB5CD43EE}"/>
              </a:ext>
            </a:extLst>
          </p:cNvPr>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3" name="Picture 2"/>
          <p:cNvPicPr>
            <a:picLocks noChangeAspect="1"/>
          </p:cNvPicPr>
          <p:nvPr/>
        </p:nvPicPr>
        <p:blipFill>
          <a:blip r:embed="rId2"/>
          <a:stretch>
            <a:fillRect/>
          </a:stretch>
        </p:blipFill>
        <p:spPr>
          <a:xfrm>
            <a:off x="0" y="93609"/>
            <a:ext cx="12192000" cy="6627866"/>
          </a:xfrm>
          <a:prstGeom prst="rect">
            <a:avLst/>
          </a:prstGeom>
        </p:spPr>
      </p:pic>
    </p:spTree>
    <p:extLst>
      <p:ext uri="{BB962C8B-B14F-4D97-AF65-F5344CB8AC3E}">
        <p14:creationId xmlns:p14="http://schemas.microsoft.com/office/powerpoint/2010/main" val="1901375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5" name="Picture 4"/>
          <p:cNvPicPr>
            <a:picLocks noChangeAspect="1"/>
          </p:cNvPicPr>
          <p:nvPr/>
        </p:nvPicPr>
        <p:blipFill>
          <a:blip r:embed="rId2"/>
          <a:stretch>
            <a:fillRect/>
          </a:stretch>
        </p:blipFill>
        <p:spPr>
          <a:xfrm>
            <a:off x="2625310" y="0"/>
            <a:ext cx="6941380" cy="6858000"/>
          </a:xfrm>
          <a:prstGeom prst="rect">
            <a:avLst/>
          </a:prstGeom>
        </p:spPr>
      </p:pic>
    </p:spTree>
    <p:extLst>
      <p:ext uri="{BB962C8B-B14F-4D97-AF65-F5344CB8AC3E}">
        <p14:creationId xmlns:p14="http://schemas.microsoft.com/office/powerpoint/2010/main" val="1511388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Game: Opponent state machine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345341"/>
            <a:ext cx="5181600" cy="3096006"/>
          </a:xfrm>
          <a:prstGeom prst="rect">
            <a:avLst/>
          </a:prstGeom>
        </p:spPr>
      </p:pic>
    </p:spTree>
    <p:extLst>
      <p:ext uri="{BB962C8B-B14F-4D97-AF65-F5344CB8AC3E}">
        <p14:creationId xmlns:p14="http://schemas.microsoft.com/office/powerpoint/2010/main" val="816614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Summary and conclusion</a:t>
            </a:r>
            <a:endParaRPr lang="de-DE" dirty="0"/>
          </a:p>
        </p:txBody>
      </p:sp>
      <p:sp>
        <p:nvSpPr>
          <p:cNvPr id="3" name="Slide Number Placeholder 2"/>
          <p:cNvSpPr>
            <a:spLocks noGrp="1"/>
          </p:cNvSpPr>
          <p:nvPr>
            <p:ph type="sldNum" idx="12"/>
          </p:nvPr>
        </p:nvSpPr>
        <p:spPr/>
        <p:txBody>
          <a:bodyPr/>
          <a:lstStyle/>
          <a:p>
            <a:fld id="{00000000-1234-1234-1234-123412341234}" type="slidenum">
              <a:rPr lang="en" smtClean="0"/>
              <a:pPr/>
              <a:t>60</a:t>
            </a:fld>
            <a:endParaRPr lang="en"/>
          </a:p>
        </p:txBody>
      </p:sp>
    </p:spTree>
    <p:extLst>
      <p:ext uri="{BB962C8B-B14F-4D97-AF65-F5344CB8AC3E}">
        <p14:creationId xmlns:p14="http://schemas.microsoft.com/office/powerpoint/2010/main" val="41326254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Pattern matching </a:t>
            </a:r>
            <a:r>
              <a:rPr lang="en-US" dirty="0" smtClean="0"/>
              <a:t>today</a:t>
            </a:r>
            <a:endParaRPr lang="en-US" dirty="0"/>
          </a:p>
        </p:txBody>
      </p:sp>
      <p:sp>
        <p:nvSpPr>
          <p:cNvPr id="5" name="Content Placeholder 4"/>
          <p:cNvSpPr>
            <a:spLocks noGrp="1"/>
          </p:cNvSpPr>
          <p:nvPr>
            <p:ph idx="1"/>
          </p:nvPr>
        </p:nvSpPr>
        <p:spPr/>
        <p:txBody>
          <a:bodyPr/>
          <a:lstStyle/>
          <a:p>
            <a:r>
              <a:rPr lang="en-US" dirty="0" smtClean="0"/>
              <a:t>Limited, but already useful</a:t>
            </a:r>
            <a:endParaRPr lang="en-US" dirty="0"/>
          </a:p>
          <a:p>
            <a:r>
              <a:rPr lang="en-US" dirty="0" smtClean="0"/>
              <a:t>Many good use cases</a:t>
            </a:r>
          </a:p>
          <a:p>
            <a:endParaRPr lang="en-US" dirty="0"/>
          </a:p>
          <a:p>
            <a:r>
              <a:rPr lang="en-US" dirty="0" smtClean="0"/>
              <a:t>Possible impact </a:t>
            </a:r>
            <a:r>
              <a:rPr lang="en-US" dirty="0"/>
              <a:t>on compile </a:t>
            </a:r>
            <a:r>
              <a:rPr lang="en-US" dirty="0" smtClean="0"/>
              <a:t>time, binary size </a:t>
            </a:r>
            <a:r>
              <a:rPr lang="en-US" dirty="0"/>
              <a:t>&amp; </a:t>
            </a:r>
            <a:r>
              <a:rPr lang="en-US" dirty="0" smtClean="0"/>
              <a:t>performance</a:t>
            </a:r>
          </a:p>
          <a:p>
            <a:r>
              <a:rPr lang="en-US" dirty="0" smtClean="0"/>
              <a:t>Harder to use for non-experts</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61</a:t>
            </a:fld>
            <a:endParaRPr lang="en"/>
          </a:p>
        </p:txBody>
      </p:sp>
    </p:spTree>
    <p:extLst>
      <p:ext uri="{BB962C8B-B14F-4D97-AF65-F5344CB8AC3E}">
        <p14:creationId xmlns:p14="http://schemas.microsoft.com/office/powerpoint/2010/main" val="6638203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F6FD3-AEB4-9647-BA31-3D14264769D1}"/>
              </a:ext>
            </a:extLst>
          </p:cNvPr>
          <p:cNvSpPr>
            <a:spLocks noGrp="1"/>
          </p:cNvSpPr>
          <p:nvPr>
            <p:ph type="title"/>
          </p:nvPr>
        </p:nvSpPr>
        <p:spPr>
          <a:xfrm>
            <a:off x="838200" y="365126"/>
            <a:ext cx="10515600" cy="1035050"/>
          </a:xfrm>
        </p:spPr>
        <p:txBody>
          <a:bodyPr/>
          <a:lstStyle/>
          <a:p>
            <a:r>
              <a:rPr lang="de-DE" dirty="0"/>
              <a:t>Native </a:t>
            </a:r>
            <a:r>
              <a:rPr lang="de-DE" dirty="0" err="1"/>
              <a:t>pattern</a:t>
            </a:r>
            <a:r>
              <a:rPr lang="de-DE" dirty="0"/>
              <a:t> </a:t>
            </a:r>
            <a:r>
              <a:rPr lang="de-DE" dirty="0" err="1"/>
              <a:t>matching</a:t>
            </a:r>
            <a:endParaRPr lang="de-DE" dirty="0"/>
          </a:p>
        </p:txBody>
      </p:sp>
      <p:sp>
        <p:nvSpPr>
          <p:cNvPr id="3" name="Content Placeholder 2">
            <a:extLst>
              <a:ext uri="{FF2B5EF4-FFF2-40B4-BE49-F238E27FC236}">
                <a16:creationId xmlns:a16="http://schemas.microsoft.com/office/drawing/2014/main" xmlns="" id="{61A12858-480F-0049-84CF-1F085BD54FB2}"/>
              </a:ext>
            </a:extLst>
          </p:cNvPr>
          <p:cNvSpPr>
            <a:spLocks noGrp="1"/>
          </p:cNvSpPr>
          <p:nvPr>
            <p:ph idx="1"/>
          </p:nvPr>
        </p:nvSpPr>
        <p:spPr/>
        <p:txBody>
          <a:bodyPr/>
          <a:lstStyle/>
          <a:p>
            <a:r>
              <a:rPr lang="de-DE" dirty="0" err="1"/>
              <a:t>Easier</a:t>
            </a:r>
            <a:r>
              <a:rPr lang="de-DE" dirty="0"/>
              <a:t> </a:t>
            </a:r>
            <a:r>
              <a:rPr lang="de-DE" dirty="0" err="1"/>
              <a:t>to</a:t>
            </a:r>
            <a:r>
              <a:rPr lang="de-DE" dirty="0"/>
              <a:t> </a:t>
            </a:r>
            <a:r>
              <a:rPr lang="de-DE" dirty="0" err="1"/>
              <a:t>use</a:t>
            </a:r>
            <a:endParaRPr lang="de-DE" dirty="0"/>
          </a:p>
          <a:p>
            <a:r>
              <a:rPr lang="de-DE" dirty="0" err="1"/>
              <a:t>Better</a:t>
            </a:r>
            <a:r>
              <a:rPr lang="de-DE" dirty="0"/>
              <a:t> </a:t>
            </a:r>
            <a:r>
              <a:rPr lang="de-DE" dirty="0" err="1"/>
              <a:t>performance</a:t>
            </a:r>
            <a:r>
              <a:rPr lang="de-DE" dirty="0"/>
              <a:t> </a:t>
            </a:r>
            <a:r>
              <a:rPr lang="de-DE" dirty="0" smtClean="0"/>
              <a:t>(</a:t>
            </a:r>
            <a:r>
              <a:rPr lang="de-DE" dirty="0" err="1" smtClean="0"/>
              <a:t>compile</a:t>
            </a:r>
            <a:r>
              <a:rPr lang="de-DE" dirty="0" smtClean="0"/>
              <a:t> </a:t>
            </a:r>
            <a:r>
              <a:rPr lang="de-DE" dirty="0"/>
              <a:t>&amp; </a:t>
            </a:r>
            <a:r>
              <a:rPr lang="de-DE" dirty="0" err="1"/>
              <a:t>run</a:t>
            </a:r>
            <a:r>
              <a:rPr lang="de-DE" dirty="0"/>
              <a:t> time)</a:t>
            </a:r>
          </a:p>
          <a:p>
            <a:r>
              <a:rPr lang="de-DE" dirty="0"/>
              <a:t>More powerful</a:t>
            </a:r>
            <a:r>
              <a:rPr lang="de-DE" dirty="0" smtClean="0"/>
              <a:t>! (</a:t>
            </a:r>
            <a:r>
              <a:rPr lang="de-DE" dirty="0" err="1"/>
              <a:t>d</a:t>
            </a:r>
            <a:r>
              <a:rPr lang="de-DE" dirty="0" err="1" smtClean="0"/>
              <a:t>estructuring</a:t>
            </a:r>
            <a:r>
              <a:rPr lang="de-DE" dirty="0" smtClean="0"/>
              <a:t>, </a:t>
            </a:r>
            <a:r>
              <a:rPr lang="de-DE" dirty="0" err="1" smtClean="0"/>
              <a:t>matching</a:t>
            </a:r>
            <a:r>
              <a:rPr lang="de-DE" dirty="0" smtClean="0"/>
              <a:t> </a:t>
            </a:r>
            <a:r>
              <a:rPr lang="de-DE" dirty="0" err="1" smtClean="0"/>
              <a:t>values</a:t>
            </a:r>
            <a:r>
              <a:rPr lang="de-DE" dirty="0" smtClean="0"/>
              <a:t> etc.)</a:t>
            </a:r>
            <a:endParaRPr lang="de-DE" dirty="0"/>
          </a:p>
        </p:txBody>
      </p:sp>
      <p:sp>
        <p:nvSpPr>
          <p:cNvPr id="4" name="Slide Number Placeholder 3">
            <a:extLst>
              <a:ext uri="{FF2B5EF4-FFF2-40B4-BE49-F238E27FC236}">
                <a16:creationId xmlns:a16="http://schemas.microsoft.com/office/drawing/2014/main" xmlns="" id="{5D8EBC24-7E2C-8A42-8D63-98A574A89448}"/>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35798352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ableton-production.imgix.net/live/screenshot-hero.jpg?fm=png&amp;ixjsv=2.2.3&amp;w=1481"/>
          <p:cNvPicPr>
            <a:picLocks noChangeAspect="1" noChangeArrowheads="1"/>
          </p:cNvPicPr>
          <p:nvPr/>
        </p:nvPicPr>
        <p:blipFill>
          <a:blip r:embed="rId3">
            <a:alphaModFix amt="23000"/>
            <a:extLst>
              <a:ext uri="{28A0092B-C50C-407E-A947-70E740481C1C}">
                <a14:useLocalDpi xmlns:a14="http://schemas.microsoft.com/office/drawing/2010/main" val="0"/>
              </a:ext>
            </a:extLst>
          </a:blip>
          <a:srcRect/>
          <a:stretch>
            <a:fillRect/>
          </a:stretch>
        </p:blipFill>
        <p:spPr bwMode="auto">
          <a:xfrm>
            <a:off x="11616" y="4182893"/>
            <a:ext cx="4311772" cy="26959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826231"/>
            <a:ext cx="10515600" cy="1035050"/>
          </a:xfrm>
        </p:spPr>
        <p:txBody>
          <a:bodyPr>
            <a:noAutofit/>
          </a:bodyPr>
          <a:lstStyle/>
          <a:p>
            <a:pPr lvl="0" algn="ctr"/>
            <a:r>
              <a:rPr lang="de-DE" sz="6000" dirty="0" err="1" smtClean="0"/>
              <a:t>We</a:t>
            </a:r>
            <a:r>
              <a:rPr lang="de-DE" sz="6000" dirty="0" smtClean="0"/>
              <a:t> </a:t>
            </a:r>
            <a:r>
              <a:rPr lang="de-DE" sz="6000" dirty="0" err="1"/>
              <a:t>are</a:t>
            </a:r>
            <a:r>
              <a:rPr lang="de-DE" sz="6000" dirty="0"/>
              <a:t> </a:t>
            </a:r>
            <a:r>
              <a:rPr lang="de-DE" sz="6000" dirty="0" err="1"/>
              <a:t>hiring</a:t>
            </a:r>
            <a:r>
              <a:rPr lang="de-DE" sz="6000" dirty="0"/>
              <a:t>!</a:t>
            </a:r>
            <a:endParaRPr lang="en-US" sz="6000" dirty="0"/>
          </a:p>
        </p:txBody>
      </p:sp>
      <p:pic>
        <p:nvPicPr>
          <p:cNvPr id="6" name="Picture 3" descr="F:\MeetingCppTalk\LiveAndPushPic.jpg"/>
          <p:cNvPicPr>
            <a:picLocks noChangeAspect="1" noChangeArrowheads="1"/>
          </p:cNvPicPr>
          <p:nvPr/>
        </p:nvPicPr>
        <p:blipFill rotWithShape="1">
          <a:blip r:embed="rId4">
            <a:alphaModFix amt="13000"/>
            <a:extLst>
              <a:ext uri="{28A0092B-C50C-407E-A947-70E740481C1C}">
                <a14:useLocalDpi xmlns:a14="http://schemas.microsoft.com/office/drawing/2010/main" val="0"/>
              </a:ext>
            </a:extLst>
          </a:blip>
          <a:srcRect r="45226"/>
          <a:stretch/>
        </p:blipFill>
        <p:spPr bwMode="auto">
          <a:xfrm>
            <a:off x="8997123" y="3921918"/>
            <a:ext cx="3183261" cy="29360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38200" y="3574715"/>
            <a:ext cx="10515600" cy="45672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de-DE" dirty="0"/>
          </a:p>
          <a:p>
            <a:pPr marL="0" marR="0" lvl="0" indent="0" algn="ctr" defTabSz="914400" eaLnBrk="1" fontAlgn="auto" latinLnBrk="0" hangingPunct="1">
              <a:lnSpc>
                <a:spcPct val="100000"/>
              </a:lnSpc>
              <a:spcBef>
                <a:spcPts val="0"/>
              </a:spcBef>
              <a:spcAft>
                <a:spcPts val="500"/>
              </a:spcAft>
              <a:buClrTx/>
              <a:buSzTx/>
              <a:buFontTx/>
              <a:buNone/>
              <a:tabLst/>
              <a:defRPr/>
            </a:pPr>
            <a:r>
              <a:rPr lang="de-DE" sz="4000" dirty="0"/>
              <a:t>Look </a:t>
            </a:r>
            <a:r>
              <a:rPr lang="de-DE" sz="4000" dirty="0" err="1"/>
              <a:t>for</a:t>
            </a:r>
            <a:r>
              <a:rPr lang="de-DE" sz="4000" dirty="0"/>
              <a:t> „Software Engineer, Live“ at</a:t>
            </a:r>
          </a:p>
          <a:p>
            <a:pPr marL="0" lvl="0" indent="0" algn="ctr">
              <a:lnSpc>
                <a:spcPct val="100000"/>
              </a:lnSpc>
              <a:spcBef>
                <a:spcPts val="0"/>
              </a:spcBef>
              <a:spcAft>
                <a:spcPts val="500"/>
              </a:spcAft>
              <a:buNone/>
            </a:pPr>
            <a:r>
              <a:rPr lang="de-DE" sz="4000" b="1" dirty="0" err="1" smtClean="0"/>
              <a:t>meetingcpp.com</a:t>
            </a:r>
            <a:r>
              <a:rPr lang="de-DE" sz="4000" b="1" dirty="0" smtClean="0"/>
              <a:t>/</a:t>
            </a:r>
            <a:r>
              <a:rPr lang="de-DE" sz="4000" b="1" dirty="0" err="1" smtClean="0"/>
              <a:t>jobs</a:t>
            </a:r>
            <a:endParaRPr lang="de-DE" sz="4000" b="1" dirty="0"/>
          </a:p>
          <a:p>
            <a:pPr marL="0" lvl="0" indent="0" algn="ctr">
              <a:lnSpc>
                <a:spcPct val="100000"/>
              </a:lnSpc>
              <a:spcBef>
                <a:spcPts val="0"/>
              </a:spcBef>
              <a:spcAft>
                <a:spcPts val="500"/>
              </a:spcAft>
              <a:buNone/>
            </a:pPr>
            <a:r>
              <a:rPr lang="de-DE" sz="4000" dirty="0" err="1"/>
              <a:t>or</a:t>
            </a:r>
            <a:endParaRPr lang="de-DE" sz="4000" dirty="0"/>
          </a:p>
          <a:p>
            <a:pPr marL="0" lvl="0" indent="0" algn="ctr">
              <a:lnSpc>
                <a:spcPct val="100000"/>
              </a:lnSpc>
              <a:spcBef>
                <a:spcPts val="0"/>
              </a:spcBef>
              <a:spcAft>
                <a:spcPts val="500"/>
              </a:spcAft>
              <a:buNone/>
            </a:pPr>
            <a:r>
              <a:rPr lang="de-DE" sz="4000" b="1" dirty="0" err="1" smtClean="0"/>
              <a:t>www.ableton.com</a:t>
            </a:r>
            <a:r>
              <a:rPr lang="de-DE" sz="4000" b="1" dirty="0" smtClean="0"/>
              <a:t>/</a:t>
            </a:r>
            <a:r>
              <a:rPr lang="de-DE" sz="4000" b="1" dirty="0" err="1" smtClean="0"/>
              <a:t>jobs</a:t>
            </a:r>
            <a:endParaRPr lang="de-DE" sz="4000" b="1" dirty="0"/>
          </a:p>
        </p:txBody>
      </p:sp>
      <p:sp>
        <p:nvSpPr>
          <p:cNvPr id="7" name="Title 1"/>
          <p:cNvSpPr txBox="1">
            <a:spLocks/>
          </p:cNvSpPr>
          <p:nvPr/>
        </p:nvSpPr>
        <p:spPr>
          <a:xfrm>
            <a:off x="861200" y="716966"/>
            <a:ext cx="10469600" cy="1148000"/>
          </a:xfrm>
          <a:prstGeom prst="rect">
            <a:avLst/>
          </a:prstGeom>
        </p:spPr>
        <p:txBody>
          <a:bodyPr vert="horz" lIns="91425" tIns="91425" rIns="91425" bIns="91425" rtlCol="0" anchor="ctr" anchorCtr="0">
            <a:normAutofit fontScale="77500" lnSpcReduction="20000"/>
          </a:bodyPr>
          <a:lstStyle>
            <a:lvl1pPr lvl="0" algn="ctr" defTabSz="914400" rtl="0" eaLnBrk="1" latinLnBrk="0" hangingPunct="1">
              <a:lnSpc>
                <a:spcPct val="90000"/>
              </a:lnSpc>
              <a:spcBef>
                <a:spcPts val="0"/>
              </a:spcBef>
              <a:buSzPct val="100000"/>
              <a:buFont typeface="Arial"/>
              <a:buNone/>
              <a:defRPr sz="6400" kern="1200">
                <a:solidFill>
                  <a:schemeClr val="tx1"/>
                </a:solidFill>
                <a:latin typeface="Arial"/>
                <a:ea typeface="Arial"/>
                <a:cs typeface="Arial"/>
                <a:sym typeface="Aria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r>
              <a:rPr lang="pl-PL" dirty="0" smtClean="0">
                <a:hlinkClick r:id="rId5"/>
              </a:rPr>
              <a:t>github.com/</a:t>
            </a:r>
            <a:r>
              <a:rPr lang="pl-PL" dirty="0" err="1" smtClean="0">
                <a:hlinkClick r:id="rId5"/>
              </a:rPr>
              <a:t>lethal-guitar</a:t>
            </a:r>
            <a:r>
              <a:rPr lang="pl-PL" dirty="0" smtClean="0">
                <a:hlinkClick r:id="rId5"/>
              </a:rPr>
              <a:t>/</a:t>
            </a:r>
            <a:r>
              <a:rPr lang="pl-PL" dirty="0" err="1" smtClean="0">
                <a:hlinkClick r:id="rId5"/>
              </a:rPr>
              <a:t>VariantTalk</a:t>
            </a:r>
            <a:endParaRPr lang="pl-PL" dirty="0" smtClean="0"/>
          </a:p>
        </p:txBody>
      </p:sp>
    </p:spTree>
    <p:extLst>
      <p:ext uri="{BB962C8B-B14F-4D97-AF65-F5344CB8AC3E}">
        <p14:creationId xmlns:p14="http://schemas.microsoft.com/office/powerpoint/2010/main" val="9608561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t>
            </a:r>
            <a:r>
              <a:rPr lang="en-US" dirty="0" err="1">
                <a:latin typeface="Consolas" charset="0"/>
                <a:ea typeface="Consolas" charset="0"/>
                <a:cs typeface="Consolas" charset="0"/>
              </a:rPr>
              <a:t>enum</a:t>
            </a:r>
            <a:r>
              <a:rPr lang="en-US" dirty="0"/>
              <a:t> + state variables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6" name="Rectangle 5"/>
          <p:cNvSpPr/>
          <p:nvPr/>
        </p:nvSpPr>
        <p:spPr>
          <a:xfrm>
            <a:off x="6557794" y="1643027"/>
            <a:ext cx="4241800" cy="4524315"/>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err="1">
                <a:ln>
                  <a:noFill/>
                </a:ln>
                <a:solidFill>
                  <a:srgbClr val="0433FF"/>
                </a:solidFill>
                <a:effectLst/>
                <a:uLnTx/>
                <a:uFillTx/>
                <a:latin typeface="Courier" charset="0"/>
              </a:rPr>
              <a:t>switch</a:t>
            </a: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err="1">
                <a:ln>
                  <a:noFill/>
                </a:ln>
                <a:solidFill>
                  <a:prstClr val="black"/>
                </a:solidFill>
                <a:effectLst/>
                <a:uLnTx/>
                <a:uFillTx/>
                <a:latin typeface="Courier" charset="0"/>
              </a:rPr>
              <a:t>state</a:t>
            </a:r>
            <a:r>
              <a:rPr kumimoji="0" lang="de-DE" sz="1600" b="0" i="0" u="none" strike="noStrike" kern="0" cap="none" spc="0" normalizeH="0" baseline="0" noProof="0" dirty="0">
                <a:ln>
                  <a:noFill/>
                </a:ln>
                <a:solidFill>
                  <a:prstClr val="black"/>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err="1">
                <a:ln>
                  <a:noFill/>
                </a:ln>
                <a:solidFill>
                  <a:srgbClr val="0433FF"/>
                </a:solidFill>
                <a:effectLst/>
                <a:uLnTx/>
                <a:uFillTx/>
                <a:latin typeface="Courier" charset="0"/>
              </a:rPr>
              <a:t>case</a:t>
            </a:r>
            <a:r>
              <a:rPr kumimoji="0" lang="de-DE" sz="1600" b="0" i="0" u="none" strike="noStrike" kern="0" cap="none" spc="0" normalizeH="0" baseline="0" noProof="0" dirty="0">
                <a:ln>
                  <a:noFill/>
                </a:ln>
                <a:solidFill>
                  <a:prstClr val="black"/>
                </a:solidFill>
                <a:effectLst/>
                <a:uLnTx/>
                <a:uFillTx/>
                <a:latin typeface="Courier" charset="0"/>
              </a:rPr>
              <a:t> S::</a:t>
            </a:r>
            <a:r>
              <a:rPr kumimoji="0" lang="de-DE" sz="1600" b="0" i="0" u="none" strike="noStrike" kern="0" cap="none" spc="0" normalizeH="0" baseline="0" noProof="0" dirty="0" err="1">
                <a:ln>
                  <a:noFill/>
                </a:ln>
                <a:solidFill>
                  <a:prstClr val="black"/>
                </a:solidFill>
                <a:effectLst/>
                <a:uLnTx/>
                <a:uFillTx/>
                <a:latin typeface="Courier" charset="0"/>
              </a:rPr>
              <a:t>Circling</a:t>
            </a:r>
            <a:r>
              <a:rPr kumimoji="0" lang="de-DE"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Courier" charset="0"/>
              </a:rPr>
              <a:t>    </a:t>
            </a:r>
            <a:r>
              <a:rPr kumimoji="0" lang="de-DE"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a:ln>
                  <a:noFill/>
                </a:ln>
                <a:solidFill>
                  <a:srgbClr val="0433FF"/>
                </a:solidFill>
                <a:effectLst/>
                <a:uLnTx/>
                <a:uFillTx/>
                <a:latin typeface="Courier" charset="0"/>
              </a:rPr>
              <a:t>break</a:t>
            </a:r>
            <a:r>
              <a:rPr kumimoji="0" lang="de-DE"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err="1">
                <a:ln>
                  <a:noFill/>
                </a:ln>
                <a:solidFill>
                  <a:srgbClr val="0433FF"/>
                </a:solidFill>
                <a:effectLst/>
                <a:uLnTx/>
                <a:uFillTx/>
                <a:latin typeface="Courier" charset="0"/>
              </a:rPr>
              <a:t>case</a:t>
            </a:r>
            <a:r>
              <a:rPr kumimoji="0" lang="de-DE" sz="1600" b="0" i="0" u="none" strike="noStrike" kern="0" cap="none" spc="0" normalizeH="0" baseline="0" noProof="0" dirty="0">
                <a:ln>
                  <a:noFill/>
                </a:ln>
                <a:solidFill>
                  <a:prstClr val="black"/>
                </a:solidFill>
                <a:effectLst/>
                <a:uLnTx/>
                <a:uFillTx/>
                <a:latin typeface="Courier" charset="0"/>
              </a:rPr>
              <a:t> S::</a:t>
            </a:r>
            <a:r>
              <a:rPr kumimoji="0" lang="de-DE" sz="1600" b="0" i="0" u="none" strike="noStrike" kern="0" cap="none" spc="0" normalizeH="0" baseline="0" noProof="0" dirty="0" err="1">
                <a:ln>
                  <a:noFill/>
                </a:ln>
                <a:solidFill>
                  <a:prstClr val="black"/>
                </a:solidFill>
                <a:effectLst/>
                <a:uLnTx/>
                <a:uFillTx/>
                <a:latin typeface="Courier" charset="0"/>
              </a:rPr>
              <a:t>FlyToCenter</a:t>
            </a:r>
            <a:r>
              <a:rPr kumimoji="0" lang="de-DE"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Courier" charset="0"/>
              </a:rPr>
              <a:t>    </a:t>
            </a:r>
            <a:r>
              <a:rPr kumimoji="0" lang="de-DE"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a:ln>
                  <a:noFill/>
                </a:ln>
                <a:solidFill>
                  <a:srgbClr val="0433FF"/>
                </a:solidFill>
                <a:effectLst/>
                <a:uLnTx/>
                <a:uFillTx/>
                <a:latin typeface="Courier" charset="0"/>
              </a:rPr>
              <a:t>break</a:t>
            </a:r>
            <a:r>
              <a:rPr kumimoji="0" lang="de-DE"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err="1">
                <a:ln>
                  <a:noFill/>
                </a:ln>
                <a:solidFill>
                  <a:srgbClr val="0433FF"/>
                </a:solidFill>
                <a:effectLst/>
                <a:uLnTx/>
                <a:uFillTx/>
                <a:latin typeface="Courier" charset="0"/>
              </a:rPr>
              <a:t>case</a:t>
            </a:r>
            <a:r>
              <a:rPr kumimoji="0" lang="de-DE" sz="1600" b="0" i="0" u="none" strike="noStrike" kern="0" cap="none" spc="0" normalizeH="0" baseline="0" noProof="0" dirty="0">
                <a:ln>
                  <a:noFill/>
                </a:ln>
                <a:solidFill>
                  <a:prstClr val="black"/>
                </a:solidFill>
                <a:effectLst/>
                <a:uLnTx/>
                <a:uFillTx/>
                <a:latin typeface="Courier" charset="0"/>
              </a:rPr>
              <a:t> S::</a:t>
            </a:r>
            <a:r>
              <a:rPr kumimoji="0" lang="de-DE" sz="1600" b="0" i="0" u="none" strike="noStrike" kern="0" cap="none" spc="0" normalizeH="0" baseline="0" noProof="0" dirty="0" err="1">
                <a:ln>
                  <a:noFill/>
                </a:ln>
                <a:solidFill>
                  <a:prstClr val="black"/>
                </a:solidFill>
                <a:effectLst/>
                <a:uLnTx/>
                <a:uFillTx/>
                <a:latin typeface="Courier" charset="0"/>
              </a:rPr>
              <a:t>ShootingFromCenter</a:t>
            </a:r>
            <a:r>
              <a:rPr kumimoji="0" lang="de-DE"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Courier" charset="0"/>
              </a:rPr>
              <a:t>    </a:t>
            </a:r>
            <a:r>
              <a:rPr kumimoji="0" lang="de-DE" sz="1600" b="0" i="0" u="none" strike="noStrike" kern="0" cap="none" spc="0" normalizeH="0" baseline="0" noProof="0" dirty="0">
                <a:ln>
                  <a:noFill/>
                </a:ln>
                <a:solidFill>
                  <a:srgbClr val="008F00"/>
                </a:solidFill>
                <a:effectLst/>
                <a:uLnTx/>
                <a:uFillTx/>
                <a:latin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prstClr val="black"/>
                </a:solidFill>
                <a:effectLst/>
                <a:uLnTx/>
                <a:uFillTx/>
                <a:latin typeface="Courier" charset="0"/>
              </a:rPr>
              <a:t>    </a:t>
            </a:r>
            <a:r>
              <a:rPr kumimoji="0" lang="de-DE" sz="1600" b="0" i="0" u="none" strike="noStrike" kern="0" cap="none" spc="0" normalizeH="0" baseline="0" noProof="0" dirty="0">
                <a:ln>
                  <a:noFill/>
                </a:ln>
                <a:solidFill>
                  <a:srgbClr val="0433FF"/>
                </a:solidFill>
                <a:effectLst/>
                <a:uLnTx/>
                <a:uFillTx/>
                <a:latin typeface="Courier" charset="0"/>
              </a:rPr>
              <a:t>break</a:t>
            </a:r>
            <a:r>
              <a:rPr kumimoji="0" lang="de-DE" sz="1600" b="0" i="0" u="none" strike="noStrike" kern="0" cap="none" spc="0" normalizeH="0" baseline="0" noProof="0" dirty="0" smtClean="0">
                <a:ln>
                  <a:noFill/>
                </a:ln>
                <a:solidFill>
                  <a:prstClr val="black"/>
                </a:solidFill>
                <a:effectLst/>
                <a:uLnTx/>
                <a:uFillTx/>
                <a:latin typeface="Courier" charset="0"/>
              </a:rPr>
              <a:t>;</a:t>
            </a:r>
            <a:r>
              <a:rPr kumimoji="0" lang="de-DE" sz="1600" b="0" i="0" u="none" strike="noStrike" kern="0" cap="none" spc="0" normalizeH="0" baseline="0" noProof="0" dirty="0">
                <a:ln>
                  <a:noFill/>
                </a:ln>
                <a:solidFill>
                  <a:prstClr val="black"/>
                </a:solidFill>
                <a:effectLst/>
                <a:uLnTx/>
                <a:uFillTx/>
                <a:latin typeface="Courier" charset="0"/>
              </a:rPr>
              <a:t/>
            </a:r>
            <a:br>
              <a:rPr kumimoji="0" lang="de-DE" sz="1600" b="0" i="0" u="none" strike="noStrike" kern="0" cap="none" spc="0" normalizeH="0" baseline="0" noProof="0" dirty="0">
                <a:ln>
                  <a:noFill/>
                </a:ln>
                <a:solidFill>
                  <a:prstClr val="black"/>
                </a:solidFill>
                <a:effectLst/>
                <a:uLnTx/>
                <a:uFillTx/>
                <a:latin typeface="Courier" charset="0"/>
              </a:rPr>
            </a:br>
            <a:endParaRPr kumimoji="0" lang="de-DE" sz="16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Courier" charset="0"/>
              </a:rPr>
              <a:t>  </a:t>
            </a:r>
            <a:r>
              <a:rPr kumimoji="0" lang="de-DE" sz="1600" b="0" i="0" u="none" strike="noStrike" kern="0" cap="none" spc="0" normalizeH="0" baseline="0" noProof="0" dirty="0">
                <a:ln>
                  <a:noFill/>
                </a:ln>
                <a:solidFill>
                  <a:srgbClr val="008F00"/>
                </a:solidFill>
                <a:effectLst/>
                <a:uLnTx/>
                <a:uFillTx/>
                <a:latin typeface="Courier" charset="0"/>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prstClr val="black"/>
                </a:solidFill>
                <a:effectLst/>
                <a:uLnTx/>
                <a:uFillTx/>
                <a:latin typeface="Courier" charset="0"/>
              </a:rPr>
              <a:t>}</a:t>
            </a:r>
          </a:p>
        </p:txBody>
      </p:sp>
      <p:sp>
        <p:nvSpPr>
          <p:cNvPr id="7" name="Rectangle 6"/>
          <p:cNvSpPr/>
          <p:nvPr/>
        </p:nvSpPr>
        <p:spPr>
          <a:xfrm>
            <a:off x="838200" y="1720850"/>
            <a:ext cx="4394200" cy="3539430"/>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3FF"/>
                </a:solidFill>
                <a:effectLst/>
                <a:uLnTx/>
                <a:uFillTx/>
                <a:latin typeface="Courier" charset="0"/>
              </a:rPr>
              <a:t>struct</a:t>
            </a:r>
            <a:r>
              <a:rPr kumimoji="0" lang="en-US" sz="1600" b="0" i="0" u="none" strike="noStrike" kern="0" cap="none" spc="0" normalizeH="0" baseline="0" noProof="0" dirty="0">
                <a:ln>
                  <a:noFill/>
                </a:ln>
                <a:solidFill>
                  <a:prstClr val="black"/>
                </a:solidFill>
                <a:effectLst/>
                <a:uLnTx/>
                <a:uFillTx/>
                <a:latin typeface="Courier" charset="0"/>
              </a:rPr>
              <a:t> Enemy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err="1">
                <a:ln>
                  <a:noFill/>
                </a:ln>
                <a:solidFill>
                  <a:srgbClr val="0433FF"/>
                </a:solidFill>
                <a:effectLst/>
                <a:uLnTx/>
                <a:uFillTx/>
                <a:latin typeface="Courier" charset="0"/>
              </a:rPr>
              <a:t>enum</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a:ln>
                  <a:noFill/>
                </a:ln>
                <a:solidFill>
                  <a:srgbClr val="0433FF"/>
                </a:solidFill>
                <a:effectLst/>
                <a:uLnTx/>
                <a:uFillTx/>
                <a:latin typeface="Courier" charset="0"/>
              </a:rPr>
              <a:t>class</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State</a:t>
            </a:r>
            <a:r>
              <a:rPr kumimoji="0" lang="en-US" sz="1600" b="0" i="0" u="none" strike="noStrike" kern="0" cap="none" spc="0" normalizeH="0" baseline="0" noProof="0" dirty="0">
                <a:ln>
                  <a:noFill/>
                </a:ln>
                <a:solidFill>
                  <a:srgbClr val="000000"/>
                </a:solidFill>
                <a:effectLst/>
                <a:uLnTx/>
                <a:uFillTx/>
                <a:latin typeface="Courier" charset="0"/>
              </a:rPr>
              <a:t> {</a:t>
            </a:r>
            <a:endParaRPr kumimoji="0" lang="en-US" sz="16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Circling,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FlyToCenter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ShootingFromCenter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FlyOut</a:t>
            </a: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State state;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double</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timeSinceLastShot</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double</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timeSpentInCenter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srgbClr val="33A2BD"/>
                </a:solidFill>
                <a:effectLst/>
                <a:uLnTx/>
                <a:uFillTx/>
                <a:latin typeface="Courier" charset="0"/>
              </a:rPr>
              <a:t>int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nextCirclePosIndex</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ourier" charset="0"/>
            </a:endParaRPr>
          </a:p>
        </p:txBody>
      </p:sp>
    </p:spTree>
    <p:extLst>
      <p:ext uri="{BB962C8B-B14F-4D97-AF65-F5344CB8AC3E}">
        <p14:creationId xmlns:p14="http://schemas.microsoft.com/office/powerpoint/2010/main" val="2656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t>
            </a:r>
            <a:r>
              <a:rPr lang="en-US" dirty="0" err="1">
                <a:latin typeface="Consolas" charset="0"/>
                <a:ea typeface="Consolas" charset="0"/>
                <a:cs typeface="Consolas" charset="0"/>
              </a:rPr>
              <a:t>enum</a:t>
            </a:r>
            <a:r>
              <a:rPr lang="en-US" dirty="0"/>
              <a:t> + state variables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Rectangle 6"/>
          <p:cNvSpPr/>
          <p:nvPr/>
        </p:nvSpPr>
        <p:spPr>
          <a:xfrm>
            <a:off x="838200" y="1720850"/>
            <a:ext cx="4394200" cy="3539430"/>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433FF"/>
                </a:solidFill>
                <a:effectLst/>
                <a:uLnTx/>
                <a:uFillTx/>
                <a:latin typeface="Courier" charset="0"/>
              </a:rPr>
              <a:t>struct</a:t>
            </a:r>
            <a:r>
              <a:rPr kumimoji="0" lang="en-US" sz="1600" b="0" i="0" u="none" strike="noStrike" kern="0" cap="none" spc="0" normalizeH="0" baseline="0" noProof="0" dirty="0">
                <a:ln>
                  <a:noFill/>
                </a:ln>
                <a:solidFill>
                  <a:prstClr val="black"/>
                </a:solidFill>
                <a:effectLst/>
                <a:uLnTx/>
                <a:uFillTx/>
                <a:latin typeface="Courier" charset="0"/>
              </a:rPr>
              <a:t> Enemy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err="1">
                <a:ln>
                  <a:noFill/>
                </a:ln>
                <a:solidFill>
                  <a:srgbClr val="0433FF"/>
                </a:solidFill>
                <a:effectLst/>
                <a:uLnTx/>
                <a:uFillTx/>
                <a:latin typeface="Courier" charset="0"/>
              </a:rPr>
              <a:t>enum</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a:ln>
                  <a:noFill/>
                </a:ln>
                <a:solidFill>
                  <a:srgbClr val="0433FF"/>
                </a:solidFill>
                <a:effectLst/>
                <a:uLnTx/>
                <a:uFillTx/>
                <a:latin typeface="Courier" charset="0"/>
              </a:rPr>
              <a:t>class</a:t>
            </a:r>
            <a:r>
              <a:rPr kumimoji="0" lang="en-US" sz="1600" b="0" i="0" u="none" strike="noStrike" kern="0" cap="none" spc="0" normalizeH="0" baseline="0" noProof="0" dirty="0">
                <a:ln>
                  <a:noFill/>
                </a:ln>
                <a:solidFill>
                  <a:srgbClr val="000000"/>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State</a:t>
            </a:r>
            <a:r>
              <a:rPr kumimoji="0" lang="en-US" sz="1600" b="0" i="0" u="none" strike="noStrike" kern="0" cap="none" spc="0" normalizeH="0" baseline="0" noProof="0" dirty="0">
                <a:ln>
                  <a:noFill/>
                </a:ln>
                <a:solidFill>
                  <a:srgbClr val="000000"/>
                </a:solidFill>
                <a:effectLst/>
                <a:uLnTx/>
                <a:uFillTx/>
                <a:latin typeface="Courier" charset="0"/>
              </a:rPr>
              <a:t> {</a:t>
            </a:r>
            <a:endParaRPr kumimoji="0" lang="en-US" sz="1600" b="0" i="0" u="none" strike="noStrike" kern="0" cap="none" spc="0" normalizeH="0" baseline="0" noProof="0" dirty="0">
              <a:ln>
                <a:noFill/>
              </a:ln>
              <a:solidFill>
                <a:srgbClr val="0433FF"/>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Circling,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FlyToCenter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ShootingFromCenter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FlyOut</a:t>
            </a:r>
            <a:endParaRPr kumimoji="0" lang="en-US" sz="1600" b="0" i="0" u="none" strike="noStrike" kern="0" cap="none" spc="0" normalizeH="0" baseline="0" noProof="0" dirty="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State state;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double</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timeSinceLastShot</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a:ln>
                  <a:noFill/>
                </a:ln>
                <a:solidFill>
                  <a:srgbClr val="33A2BD"/>
                </a:solidFill>
                <a:effectLst/>
                <a:uLnTx/>
                <a:uFillTx/>
                <a:latin typeface="Courier" charset="0"/>
              </a:rPr>
              <a:t>double</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timeSpentInCenter</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srgbClr val="33A2BD"/>
                </a:solidFill>
                <a:effectLst/>
                <a:uLnTx/>
                <a:uFillTx/>
                <a:latin typeface="Courier" charset="0"/>
              </a:rPr>
              <a:t>int</a:t>
            </a:r>
            <a:r>
              <a:rPr kumimoji="0" lang="en-US" sz="1600" b="0" i="0" u="none" strike="noStrike" kern="0" cap="none" spc="0" normalizeH="0" baseline="0" noProof="0" dirty="0">
                <a:ln>
                  <a:noFill/>
                </a:ln>
                <a:solidFill>
                  <a:prstClr val="black"/>
                </a:solidFill>
                <a:effectLst/>
                <a:uLnTx/>
                <a:uFillTx/>
                <a:latin typeface="Courier" charset="0"/>
              </a:rPr>
              <a:t> </a:t>
            </a:r>
            <a:r>
              <a:rPr kumimoji="0" lang="en-US" sz="1600" b="0" i="0" u="none" strike="noStrike" kern="0" cap="none" spc="0" normalizeH="0" baseline="0" noProof="0" dirty="0" err="1">
                <a:ln>
                  <a:noFill/>
                </a:ln>
                <a:solidFill>
                  <a:prstClr val="black"/>
                </a:solidFill>
                <a:effectLst/>
                <a:uLnTx/>
                <a:uFillTx/>
                <a:latin typeface="Courier" charset="0"/>
              </a:rPr>
              <a:t>nextCirclePosIndex</a:t>
            </a:r>
            <a:r>
              <a:rPr kumimoji="0" lang="en-US" sz="1600" b="0" i="0" u="none" strike="noStrike" kern="0" cap="none" spc="0" normalizeH="0" baseline="0" noProof="0" dirty="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ourier" charset="0"/>
            </a:endParaRPr>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42562"/>
            <a:ext cx="5181600" cy="3096006"/>
          </a:xfrm>
          <a:prstGeom prst="rect">
            <a:avLst/>
          </a:prstGeom>
          <a:ln>
            <a:noFill/>
            <a:prstDash val="dash"/>
          </a:ln>
        </p:spPr>
      </p:pic>
      <p:sp>
        <p:nvSpPr>
          <p:cNvPr id="9" name="Rectangle 8"/>
          <p:cNvSpPr/>
          <p:nvPr/>
        </p:nvSpPr>
        <p:spPr>
          <a:xfrm>
            <a:off x="1073495" y="3965287"/>
            <a:ext cx="3232497" cy="2409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27140" y="3033365"/>
            <a:ext cx="855325" cy="93192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3344" y="3033365"/>
            <a:ext cx="899301" cy="93192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9481" y="4225975"/>
            <a:ext cx="3232497" cy="240953"/>
          </a:xfrm>
          <a:prstGeom prst="rect">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102645" y="3033365"/>
            <a:ext cx="863600" cy="931921"/>
          </a:xfrm>
          <a:prstGeom prst="rect">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74395" y="4481611"/>
            <a:ext cx="3232497" cy="24095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82465" y="3033365"/>
            <a:ext cx="863600" cy="93192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6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Wanted: Modeling states explicitly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grpSp>
        <p:nvGrpSpPr>
          <p:cNvPr id="3" name="Group 2"/>
          <p:cNvGrpSpPr/>
          <p:nvPr/>
        </p:nvGrpSpPr>
        <p:grpSpPr>
          <a:xfrm>
            <a:off x="2267032" y="1626249"/>
            <a:ext cx="7657937" cy="4433695"/>
            <a:chOff x="746761" y="1363601"/>
            <a:chExt cx="7657937" cy="4433695"/>
          </a:xfrm>
        </p:grpSpPr>
        <p:sp>
          <p:nvSpPr>
            <p:cNvPr id="10" name="Shape 94"/>
            <p:cNvSpPr/>
            <p:nvPr/>
          </p:nvSpPr>
          <p:spPr>
            <a:xfrm>
              <a:off x="746761" y="1363601"/>
              <a:ext cx="7657937" cy="4433695"/>
            </a:xfrm>
            <a:prstGeom prst="roundRect">
              <a:avLst>
                <a:gd name="adj" fmla="val 9955"/>
              </a:avLst>
            </a:prstGeom>
            <a:solidFill>
              <a:srgbClr val="B6D7A8">
                <a:alpha val="5300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sz="2000" b="1" dirty="0" err="1" smtClean="0">
                  <a:solidFill>
                    <a:schemeClr val="bg1"/>
                  </a:solidFill>
                  <a:latin typeface="Consolas"/>
                  <a:ea typeface="Consolas"/>
                  <a:cs typeface="Consolas"/>
                  <a:sym typeface="Consolas"/>
                </a:rPr>
                <a:t>State</a:t>
              </a:r>
              <a:endParaRPr lang="pl-PL" sz="2000" b="1" dirty="0">
                <a:solidFill>
                  <a:schemeClr val="bg1"/>
                </a:solidFill>
                <a:latin typeface="Consolas"/>
                <a:ea typeface="Consolas"/>
                <a:cs typeface="Consolas"/>
                <a:sym typeface="Consolas"/>
              </a:endParaRPr>
            </a:p>
          </p:txBody>
        </p:sp>
        <p:sp>
          <p:nvSpPr>
            <p:cNvPr id="6" name="Shape 94"/>
            <p:cNvSpPr/>
            <p:nvPr/>
          </p:nvSpPr>
          <p:spPr>
            <a:xfrm>
              <a:off x="1100426" y="2337410"/>
              <a:ext cx="2956008" cy="1806573"/>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pl-PL" b="1" dirty="0" err="1" smtClean="0">
                  <a:solidFill>
                    <a:schemeClr val="bg1"/>
                  </a:solidFill>
                </a:rPr>
                <a:t>Circling</a:t>
              </a:r>
              <a:endParaRPr lang="en"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dirty="0" err="1" smtClean="0">
                  <a:solidFill>
                    <a:schemeClr val="bg1"/>
                  </a:solidFill>
                  <a:latin typeface="Consolas"/>
                  <a:ea typeface="Consolas"/>
                  <a:cs typeface="Consolas"/>
                  <a:sym typeface="Consolas"/>
                </a:rPr>
                <a:t>timeSinceLastShot</a:t>
              </a:r>
              <a:endParaRPr lang="pl-PL" dirty="0">
                <a:solidFill>
                  <a:schemeClr val="bg1"/>
                </a:solidFill>
                <a:latin typeface="Consolas"/>
                <a:ea typeface="Consolas"/>
                <a:cs typeface="Consolas"/>
                <a:sym typeface="Consolas"/>
              </a:endParaRPr>
            </a:p>
            <a:p>
              <a:pPr>
                <a:spcBef>
                  <a:spcPts val="1333"/>
                </a:spcBef>
              </a:pPr>
              <a:r>
                <a:rPr lang="en-US" kern="0" dirty="0" err="1" smtClean="0">
                  <a:solidFill>
                    <a:prstClr val="black"/>
                  </a:solidFill>
                  <a:latin typeface="Courier" charset="0"/>
                </a:rPr>
                <a:t>nextCirclePosIndex</a:t>
              </a:r>
              <a:endParaRPr lang="pl-PL" dirty="0">
                <a:solidFill>
                  <a:schemeClr val="bg1"/>
                </a:solidFill>
                <a:latin typeface="Consolas"/>
                <a:ea typeface="Consolas"/>
                <a:cs typeface="Consolas"/>
                <a:sym typeface="Consolas"/>
              </a:endParaRPr>
            </a:p>
          </p:txBody>
        </p:sp>
        <p:sp>
          <p:nvSpPr>
            <p:cNvPr id="7" name="Shape 94"/>
            <p:cNvSpPr/>
            <p:nvPr/>
          </p:nvSpPr>
          <p:spPr>
            <a:xfrm>
              <a:off x="1100426" y="4802152"/>
              <a:ext cx="1944331" cy="558129"/>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b="1" dirty="0" err="1" smtClean="0">
                  <a:solidFill>
                    <a:schemeClr val="bg1"/>
                  </a:solidFill>
                </a:rPr>
                <a:t>FlyToCenter</a:t>
              </a:r>
              <a:endParaRPr lang="en" b="1" dirty="0">
                <a:solidFill>
                  <a:schemeClr val="bg1"/>
                </a:solidFill>
              </a:endParaRPr>
            </a:p>
            <a:p>
              <a:endParaRPr lang="pl-PL" sz="1400" dirty="0">
                <a:solidFill>
                  <a:schemeClr val="bg1"/>
                </a:solidFill>
                <a:latin typeface="Consolas"/>
                <a:ea typeface="Consolas"/>
                <a:cs typeface="Consolas"/>
                <a:sym typeface="Consolas"/>
              </a:endParaRPr>
            </a:p>
          </p:txBody>
        </p:sp>
        <p:sp>
          <p:nvSpPr>
            <p:cNvPr id="8" name="Shape 94"/>
            <p:cNvSpPr/>
            <p:nvPr/>
          </p:nvSpPr>
          <p:spPr>
            <a:xfrm>
              <a:off x="5033365" y="2347138"/>
              <a:ext cx="2801030" cy="1796845"/>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pl-PL" b="1" dirty="0" err="1" smtClean="0">
                  <a:solidFill>
                    <a:schemeClr val="bg1"/>
                  </a:solidFill>
                </a:rPr>
                <a:t>ShootingFromCenter</a:t>
              </a:r>
              <a:endParaRPr lang="en" b="1" dirty="0">
                <a:solidFill>
                  <a:schemeClr val="bg1"/>
                </a:solidFill>
              </a:endParaRPr>
            </a:p>
            <a:p>
              <a:endParaRPr lang="pl-PL" sz="1400" dirty="0">
                <a:solidFill>
                  <a:schemeClr val="bg1"/>
                </a:solidFill>
                <a:latin typeface="Consolas"/>
                <a:ea typeface="Consolas"/>
                <a:cs typeface="Consolas"/>
                <a:sym typeface="Consolas"/>
              </a:endParaRPr>
            </a:p>
            <a:p>
              <a:pPr>
                <a:spcBef>
                  <a:spcPts val="1333"/>
                </a:spcBef>
              </a:pPr>
              <a:r>
                <a:rPr lang="pl-PL" dirty="0" err="1" smtClean="0">
                  <a:solidFill>
                    <a:schemeClr val="bg1"/>
                  </a:solidFill>
                  <a:latin typeface="Consolas"/>
                  <a:ea typeface="Consolas"/>
                  <a:cs typeface="Consolas"/>
                  <a:sym typeface="Consolas"/>
                </a:rPr>
                <a:t>timeSinceLastShot</a:t>
              </a:r>
              <a:endParaRPr lang="pl-PL" dirty="0">
                <a:solidFill>
                  <a:schemeClr val="bg1"/>
                </a:solidFill>
                <a:latin typeface="Consolas"/>
                <a:ea typeface="Consolas"/>
                <a:cs typeface="Consolas"/>
                <a:sym typeface="Consolas"/>
              </a:endParaRPr>
            </a:p>
            <a:p>
              <a:pPr>
                <a:spcBef>
                  <a:spcPts val="1333"/>
                </a:spcBef>
              </a:pPr>
              <a:r>
                <a:rPr lang="en-US" kern="0" dirty="0" err="1" smtClean="0">
                  <a:solidFill>
                    <a:prstClr val="black"/>
                  </a:solidFill>
                  <a:latin typeface="Courier" charset="0"/>
                </a:rPr>
                <a:t>timeSpentInCenter</a:t>
              </a:r>
              <a:endParaRPr lang="pl-PL" dirty="0">
                <a:solidFill>
                  <a:schemeClr val="bg1"/>
                </a:solidFill>
                <a:latin typeface="Consolas"/>
                <a:ea typeface="Consolas"/>
                <a:cs typeface="Consolas"/>
                <a:sym typeface="Consolas"/>
              </a:endParaRPr>
            </a:p>
          </p:txBody>
        </p:sp>
        <p:sp>
          <p:nvSpPr>
            <p:cNvPr id="9" name="Shape 94"/>
            <p:cNvSpPr/>
            <p:nvPr/>
          </p:nvSpPr>
          <p:spPr>
            <a:xfrm>
              <a:off x="6457770" y="4815587"/>
              <a:ext cx="1376625" cy="558129"/>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pl-PL" b="1" dirty="0" err="1" smtClean="0">
                  <a:solidFill>
                    <a:schemeClr val="bg1"/>
                  </a:solidFill>
                </a:rPr>
                <a:t>FlyOut</a:t>
              </a:r>
              <a:endParaRPr lang="en" b="1" dirty="0">
                <a:solidFill>
                  <a:schemeClr val="bg1"/>
                </a:solidFill>
              </a:endParaRPr>
            </a:p>
            <a:p>
              <a:endParaRPr lang="pl-PL" sz="1400" dirty="0">
                <a:solidFill>
                  <a:schemeClr val="bg1"/>
                </a:solidFill>
                <a:latin typeface="Consolas"/>
                <a:ea typeface="Consolas"/>
                <a:cs typeface="Consolas"/>
                <a:sym typeface="Consolas"/>
              </a:endParaRPr>
            </a:p>
          </p:txBody>
        </p:sp>
      </p:grpSp>
    </p:spTree>
    <p:extLst>
      <p:ext uri="{BB962C8B-B14F-4D97-AF65-F5344CB8AC3E}">
        <p14:creationId xmlns:p14="http://schemas.microsoft.com/office/powerpoint/2010/main" val="1207005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FFC000"/>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29102</TotalTime>
  <Words>1462</Words>
  <Application>Microsoft Macintosh PowerPoint</Application>
  <PresentationFormat>Widescreen</PresentationFormat>
  <Paragraphs>744</Paragraphs>
  <Slides>63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Calibri</vt:lpstr>
      <vt:lpstr>Calibri Light</vt:lpstr>
      <vt:lpstr>Consolas</vt:lpstr>
      <vt:lpstr>Courier</vt:lpstr>
      <vt:lpstr>Mangal</vt:lpstr>
      <vt:lpstr>Wingdings</vt:lpstr>
      <vt:lpstr>Arial</vt:lpstr>
      <vt:lpstr>Office Theme</vt:lpstr>
      <vt:lpstr>std::variant  and the power of pattern matching</vt:lpstr>
      <vt:lpstr>About Me</vt:lpstr>
      <vt:lpstr>Motivation</vt:lpstr>
      <vt:lpstr>PowerPoint Presentation</vt:lpstr>
      <vt:lpstr>PowerPoint Presentation</vt:lpstr>
      <vt:lpstr>Space Game: Opponent state machine</vt:lpstr>
      <vt:lpstr>Traditional: enum + state variables</vt:lpstr>
      <vt:lpstr>Traditional: enum + state variables</vt:lpstr>
      <vt:lpstr>Wanted: Modeling states explicitly</vt:lpstr>
      <vt:lpstr>Definition: Sum Type</vt:lpstr>
      <vt:lpstr>Tagged Union</vt:lpstr>
      <vt:lpstr>std::variant</vt:lpstr>
      <vt:lpstr>Variant in C++ 17</vt:lpstr>
      <vt:lpstr>Getting at the current value</vt:lpstr>
      <vt:lpstr>Using std::visit()</vt:lpstr>
      <vt:lpstr>Pattern Matching</vt:lpstr>
      <vt:lpstr>Definition</vt:lpstr>
      <vt:lpstr>Matching values</vt:lpstr>
      <vt:lpstr>Native pattern matching: Haskell (1)</vt:lpstr>
      <vt:lpstr>Sum types &amp; pattern matching</vt:lpstr>
      <vt:lpstr>Native pattern matching: Haskell (2)</vt:lpstr>
      <vt:lpstr>Native pattern matching: Rust</vt:lpstr>
      <vt:lpstr>Wanted: Pattern matching a C++ variant</vt:lpstr>
      <vt:lpstr>overloaded helper</vt:lpstr>
      <vt:lpstr>Writing a match() function</vt:lpstr>
      <vt:lpstr>Using the match() function</vt:lpstr>
      <vt:lpstr>C++ 11 &amp; 14 support</vt:lpstr>
      <vt:lpstr>Variant libraries</vt:lpstr>
      <vt:lpstr>Match function</vt:lpstr>
      <vt:lpstr>Examples</vt:lpstr>
      <vt:lpstr>1: State Machines</vt:lpstr>
      <vt:lpstr>Reminder: Space game state machine</vt:lpstr>
      <vt:lpstr>PowerPoint Presentation</vt:lpstr>
      <vt:lpstr>Implementing state-specific logic</vt:lpstr>
      <vt:lpstr>State transitions: pitfall (1)</vt:lpstr>
      <vt:lpstr>State transitions: pitfall (2)</vt:lpstr>
      <vt:lpstr>PowerPoint Presentation</vt:lpstr>
      <vt:lpstr>Evaluation</vt:lpstr>
      <vt:lpstr>Comparison</vt:lpstr>
      <vt:lpstr>Pro/Con</vt:lpstr>
      <vt:lpstr>Recommendation</vt:lpstr>
      <vt:lpstr>2: Event handling</vt:lpstr>
      <vt:lpstr>Event handling</vt:lpstr>
      <vt:lpstr>Traditional approaches</vt:lpstr>
      <vt:lpstr>Demo</vt:lpstr>
      <vt:lpstr>PowerPoint Presentation</vt:lpstr>
      <vt:lpstr>PowerPoint Presentation</vt:lpstr>
      <vt:lpstr>Evaluation</vt:lpstr>
      <vt:lpstr>PowerPoint Presentation</vt:lpstr>
      <vt:lpstr>Comparison</vt:lpstr>
      <vt:lpstr>Pro/Con</vt:lpstr>
      <vt:lpstr>Recommendation</vt:lpstr>
      <vt:lpstr>More examples</vt:lpstr>
      <vt:lpstr>C++ Pattern Matching: Future</vt:lpstr>
      <vt:lpstr>Beyond std::variant</vt:lpstr>
      <vt:lpstr>Native pattern matching proposal</vt:lpstr>
      <vt:lpstr>PowerPoint Presentation</vt:lpstr>
      <vt:lpstr>PowerPoint Presentation</vt:lpstr>
      <vt:lpstr>PowerPoint Presentation</vt:lpstr>
      <vt:lpstr>Summary and conclusion</vt:lpstr>
      <vt:lpstr>Pattern matching today</vt:lpstr>
      <vt:lpstr>Native pattern matching</vt:lpstr>
      <vt:lpstr>We are hiring!</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 Engine</dc:title>
  <dc:creator>Microsoft Office User</dc:creator>
  <cp:lastModifiedBy>Microsoft Office User</cp:lastModifiedBy>
  <cp:revision>415</cp:revision>
  <cp:lastPrinted>2018-11-15T14:31:49Z</cp:lastPrinted>
  <dcterms:created xsi:type="dcterms:W3CDTF">2017-10-03T03:17:51Z</dcterms:created>
  <dcterms:modified xsi:type="dcterms:W3CDTF">2018-11-15T14:42:02Z</dcterms:modified>
</cp:coreProperties>
</file>